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67" r:id="rId3"/>
    <p:sldId id="263" r:id="rId4"/>
    <p:sldId id="277" r:id="rId5"/>
    <p:sldId id="280" r:id="rId6"/>
    <p:sldId id="269" r:id="rId7"/>
    <p:sldId id="279" r:id="rId8"/>
    <p:sldId id="264" r:id="rId9"/>
    <p:sldId id="257" r:id="rId10"/>
    <p:sldId id="258" r:id="rId11"/>
    <p:sldId id="261" r:id="rId12"/>
    <p:sldId id="262" r:id="rId13"/>
    <p:sldId id="282" r:id="rId14"/>
    <p:sldId id="259" r:id="rId15"/>
    <p:sldId id="260" r:id="rId16"/>
    <p:sldId id="270" r:id="rId17"/>
    <p:sldId id="272" r:id="rId18"/>
    <p:sldId id="274" r:id="rId19"/>
    <p:sldId id="273" r:id="rId20"/>
    <p:sldId id="283" r:id="rId21"/>
    <p:sldId id="266" r:id="rId22"/>
    <p:sldId id="276" r:id="rId23"/>
    <p:sldId id="27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615" autoAdjust="0"/>
  </p:normalViewPr>
  <p:slideViewPr>
    <p:cSldViewPr snapToGrid="0">
      <p:cViewPr varScale="1">
        <p:scale>
          <a:sx n="63" d="100"/>
          <a:sy n="63" d="100"/>
        </p:scale>
        <p:origin x="730"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oleObject" Target="file:///\\CBS-SRV-FILESV\User_Doc$\SiphoS\My%20Documents\ACTING%20MANAGER'S%20ROLES\ACTING%20MANAGER%20ROLES\GM%20ASSIGNMENTS\Sugar%20Stats%20from%20ISO.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BS-SRV-FILESV\User_Doc$\SiphoS\My%20Documents\ACTING%20MANAGER'S%20ROLES\ACTING%20MANAGER%20ROLES\GM%20ASSIGNMENTS\Sugar%20Stats%20from%20ISO.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BS-SRV-FILESV\User_Doc$\SiphoS\My%20Documents\ACTING%20MANAGER'S%20ROLES\ACTING%20MANAGER%20ROLES\GM%20ASSIGNMENTS\Sugar%20Stats%20from%20ISO.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BS-SRV-FILESV\User_Doc$\SiphoS\My%20Documents\ACTING%20MANAGER'S%20ROLES\ACTING%20MANAGER%20ROLES\GM%20ASSIGNMENTS\Sugar%20Stats%20from%20ISO.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BS-SRV-FILESV\User_Doc$\SiphoS\My%20Documents\ACTING%20MANAGER'S%20ROLES\ACTING%20MANAGER%20ROLES\GM%20ASSIGNMENTS\SADC%20SUGAR%20INDUSTRY%20STAT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Sheet4!$C$2</c:f>
              <c:strCache>
                <c:ptCount val="1"/>
                <c:pt idx="0">
                  <c:v>2011</c:v>
                </c:pt>
              </c:strCache>
            </c:strRef>
          </c:tx>
          <c:dLbls>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Sheet4!$B$3:$B$12</c:f>
              <c:strCache>
                <c:ptCount val="10"/>
                <c:pt idx="0">
                  <c:v>Angola</c:v>
                </c:pt>
                <c:pt idx="1">
                  <c:v>Madagascar</c:v>
                </c:pt>
                <c:pt idx="2">
                  <c:v>Malawi</c:v>
                </c:pt>
                <c:pt idx="3">
                  <c:v>Mauritius</c:v>
                </c:pt>
                <c:pt idx="4">
                  <c:v>Mozambique</c:v>
                </c:pt>
                <c:pt idx="5">
                  <c:v>South Africa</c:v>
                </c:pt>
                <c:pt idx="6">
                  <c:v>Swaziland</c:v>
                </c:pt>
                <c:pt idx="7">
                  <c:v>Tanzania</c:v>
                </c:pt>
                <c:pt idx="8">
                  <c:v>Zambia</c:v>
                </c:pt>
                <c:pt idx="9">
                  <c:v>Zimbabwe</c:v>
                </c:pt>
              </c:strCache>
            </c:strRef>
          </c:cat>
          <c:val>
            <c:numRef>
              <c:f>Sheet4!$C$3:$C$12</c:f>
            </c:numRef>
          </c:val>
          <c:extLst>
            <c:ext xmlns:c16="http://schemas.microsoft.com/office/drawing/2014/chart" uri="{C3380CC4-5D6E-409C-BE32-E72D297353CC}">
              <c16:uniqueId val="{00000000-7B2E-4AF8-9706-CEB42E3CC202}"/>
            </c:ext>
          </c:extLst>
        </c:ser>
        <c:ser>
          <c:idx val="1"/>
          <c:order val="1"/>
          <c:tx>
            <c:strRef>
              <c:f>Sheet4!$D$2</c:f>
              <c:strCache>
                <c:ptCount val="1"/>
                <c:pt idx="0">
                  <c:v>2012</c:v>
                </c:pt>
              </c:strCache>
            </c:strRef>
          </c:tx>
          <c:dLbls>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Sheet4!$B$3:$B$12</c:f>
              <c:strCache>
                <c:ptCount val="10"/>
                <c:pt idx="0">
                  <c:v>Angola</c:v>
                </c:pt>
                <c:pt idx="1">
                  <c:v>Madagascar</c:v>
                </c:pt>
                <c:pt idx="2">
                  <c:v>Malawi</c:v>
                </c:pt>
                <c:pt idx="3">
                  <c:v>Mauritius</c:v>
                </c:pt>
                <c:pt idx="4">
                  <c:v>Mozambique</c:v>
                </c:pt>
                <c:pt idx="5">
                  <c:v>South Africa</c:v>
                </c:pt>
                <c:pt idx="6">
                  <c:v>Swaziland</c:v>
                </c:pt>
                <c:pt idx="7">
                  <c:v>Tanzania</c:v>
                </c:pt>
                <c:pt idx="8">
                  <c:v>Zambia</c:v>
                </c:pt>
                <c:pt idx="9">
                  <c:v>Zimbabwe</c:v>
                </c:pt>
              </c:strCache>
            </c:strRef>
          </c:cat>
          <c:val>
            <c:numRef>
              <c:f>Sheet4!$D$3:$D$12</c:f>
            </c:numRef>
          </c:val>
          <c:extLst>
            <c:ext xmlns:c16="http://schemas.microsoft.com/office/drawing/2014/chart" uri="{C3380CC4-5D6E-409C-BE32-E72D297353CC}">
              <c16:uniqueId val="{00000001-7B2E-4AF8-9706-CEB42E3CC202}"/>
            </c:ext>
          </c:extLst>
        </c:ser>
        <c:ser>
          <c:idx val="2"/>
          <c:order val="2"/>
          <c:tx>
            <c:strRef>
              <c:f>Sheet4!$E$2</c:f>
              <c:strCache>
                <c:ptCount val="1"/>
                <c:pt idx="0">
                  <c:v>2013</c:v>
                </c:pt>
              </c:strCache>
            </c:strRef>
          </c:tx>
          <c:dLbls>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Sheet4!$B$3:$B$12</c:f>
              <c:strCache>
                <c:ptCount val="10"/>
                <c:pt idx="0">
                  <c:v>Angola</c:v>
                </c:pt>
                <c:pt idx="1">
                  <c:v>Madagascar</c:v>
                </c:pt>
                <c:pt idx="2">
                  <c:v>Malawi</c:v>
                </c:pt>
                <c:pt idx="3">
                  <c:v>Mauritius</c:v>
                </c:pt>
                <c:pt idx="4">
                  <c:v>Mozambique</c:v>
                </c:pt>
                <c:pt idx="5">
                  <c:v>South Africa</c:v>
                </c:pt>
                <c:pt idx="6">
                  <c:v>Swaziland</c:v>
                </c:pt>
                <c:pt idx="7">
                  <c:v>Tanzania</c:v>
                </c:pt>
                <c:pt idx="8">
                  <c:v>Zambia</c:v>
                </c:pt>
                <c:pt idx="9">
                  <c:v>Zimbabwe</c:v>
                </c:pt>
              </c:strCache>
            </c:strRef>
          </c:cat>
          <c:val>
            <c:numRef>
              <c:f>Sheet4!$E$3:$E$12</c:f>
            </c:numRef>
          </c:val>
          <c:extLst>
            <c:ext xmlns:c16="http://schemas.microsoft.com/office/drawing/2014/chart" uri="{C3380CC4-5D6E-409C-BE32-E72D297353CC}">
              <c16:uniqueId val="{00000002-7B2E-4AF8-9706-CEB42E3CC202}"/>
            </c:ext>
          </c:extLst>
        </c:ser>
        <c:ser>
          <c:idx val="3"/>
          <c:order val="3"/>
          <c:tx>
            <c:strRef>
              <c:f>Sheet4!$F$2</c:f>
              <c:strCache>
                <c:ptCount val="1"/>
                <c:pt idx="0">
                  <c:v>2014</c:v>
                </c:pt>
              </c:strCache>
            </c:strRef>
          </c:tx>
          <c:dLbls>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Sheet4!$B$3:$B$12</c:f>
              <c:strCache>
                <c:ptCount val="10"/>
                <c:pt idx="0">
                  <c:v>Angola</c:v>
                </c:pt>
                <c:pt idx="1">
                  <c:v>Madagascar</c:v>
                </c:pt>
                <c:pt idx="2">
                  <c:v>Malawi</c:v>
                </c:pt>
                <c:pt idx="3">
                  <c:v>Mauritius</c:v>
                </c:pt>
                <c:pt idx="4">
                  <c:v>Mozambique</c:v>
                </c:pt>
                <c:pt idx="5">
                  <c:v>South Africa</c:v>
                </c:pt>
                <c:pt idx="6">
                  <c:v>Swaziland</c:v>
                </c:pt>
                <c:pt idx="7">
                  <c:v>Tanzania</c:v>
                </c:pt>
                <c:pt idx="8">
                  <c:v>Zambia</c:v>
                </c:pt>
                <c:pt idx="9">
                  <c:v>Zimbabwe</c:v>
                </c:pt>
              </c:strCache>
            </c:strRef>
          </c:cat>
          <c:val>
            <c:numRef>
              <c:f>Sheet4!$F$3:$F$12</c:f>
            </c:numRef>
          </c:val>
          <c:extLst>
            <c:ext xmlns:c16="http://schemas.microsoft.com/office/drawing/2014/chart" uri="{C3380CC4-5D6E-409C-BE32-E72D297353CC}">
              <c16:uniqueId val="{00000003-7B2E-4AF8-9706-CEB42E3CC202}"/>
            </c:ext>
          </c:extLst>
        </c:ser>
        <c:ser>
          <c:idx val="4"/>
          <c:order val="4"/>
          <c:tx>
            <c:strRef>
              <c:f>Sheet4!$G$2</c:f>
              <c:strCache>
                <c:ptCount val="1"/>
                <c:pt idx="0">
                  <c:v>2015</c:v>
                </c:pt>
              </c:strCache>
            </c:strRef>
          </c:tx>
          <c:dLbls>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Sheet4!$B$3:$B$12</c:f>
              <c:strCache>
                <c:ptCount val="10"/>
                <c:pt idx="0">
                  <c:v>Angola</c:v>
                </c:pt>
                <c:pt idx="1">
                  <c:v>Madagascar</c:v>
                </c:pt>
                <c:pt idx="2">
                  <c:v>Malawi</c:v>
                </c:pt>
                <c:pt idx="3">
                  <c:v>Mauritius</c:v>
                </c:pt>
                <c:pt idx="4">
                  <c:v>Mozambique</c:v>
                </c:pt>
                <c:pt idx="5">
                  <c:v>South Africa</c:v>
                </c:pt>
                <c:pt idx="6">
                  <c:v>Swaziland</c:v>
                </c:pt>
                <c:pt idx="7">
                  <c:v>Tanzania</c:v>
                </c:pt>
                <c:pt idx="8">
                  <c:v>Zambia</c:v>
                </c:pt>
                <c:pt idx="9">
                  <c:v>Zimbabwe</c:v>
                </c:pt>
              </c:strCache>
            </c:strRef>
          </c:cat>
          <c:val>
            <c:numRef>
              <c:f>Sheet4!$G$3:$G$12</c:f>
            </c:numRef>
          </c:val>
          <c:extLst>
            <c:ext xmlns:c16="http://schemas.microsoft.com/office/drawing/2014/chart" uri="{C3380CC4-5D6E-409C-BE32-E72D297353CC}">
              <c16:uniqueId val="{00000004-7B2E-4AF8-9706-CEB42E3CC20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ysClr val="window" lastClr="FFFFFF"/>
    </a:solidFill>
    <a:ln>
      <a:noFill/>
    </a:ln>
    <a:effectLst/>
  </c:spPr>
  <c:txPr>
    <a:bodyPr/>
    <a:lstStyle/>
    <a:p>
      <a:pPr>
        <a:defRPr sz="1400" b="1">
          <a:latin typeface="Trebuchet MS" panose="020B0603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Sheet2!$B$2:$B$13</c:f>
              <c:strCache>
                <c:ptCount val="12"/>
                <c:pt idx="0">
                  <c:v>South Africa</c:v>
                </c:pt>
                <c:pt idx="1">
                  <c:v>Eswatini </c:v>
                </c:pt>
                <c:pt idx="2">
                  <c:v>Zimbabwe</c:v>
                </c:pt>
                <c:pt idx="3">
                  <c:v>Mauritius </c:v>
                </c:pt>
                <c:pt idx="4">
                  <c:v>Zambia</c:v>
                </c:pt>
                <c:pt idx="5">
                  <c:v>Tanzania</c:v>
                </c:pt>
                <c:pt idx="6">
                  <c:v>Mozambique </c:v>
                </c:pt>
                <c:pt idx="7">
                  <c:v>Malawi </c:v>
                </c:pt>
                <c:pt idx="8">
                  <c:v>Angola </c:v>
                </c:pt>
                <c:pt idx="9">
                  <c:v>Madagascar </c:v>
                </c:pt>
                <c:pt idx="10">
                  <c:v>Namibia </c:v>
                </c:pt>
                <c:pt idx="11">
                  <c:v>Congo, Rep. of </c:v>
                </c:pt>
              </c:strCache>
            </c:strRef>
          </c:cat>
          <c:val>
            <c:numRef>
              <c:f>Sheet2!$C$2:$C$13</c:f>
            </c:numRef>
          </c:val>
          <c:extLst>
            <c:ext xmlns:c16="http://schemas.microsoft.com/office/drawing/2014/chart" uri="{C3380CC4-5D6E-409C-BE32-E72D297353CC}">
              <c16:uniqueId val="{00000000-8FEB-4135-A6FB-E9C0F4227913}"/>
            </c:ext>
          </c:extLst>
        </c:ser>
        <c:ser>
          <c:idx val="1"/>
          <c:order val="1"/>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Sheet2!$B$2:$B$13</c:f>
              <c:strCache>
                <c:ptCount val="12"/>
                <c:pt idx="0">
                  <c:v>South Africa</c:v>
                </c:pt>
                <c:pt idx="1">
                  <c:v>Eswatini </c:v>
                </c:pt>
                <c:pt idx="2">
                  <c:v>Zimbabwe</c:v>
                </c:pt>
                <c:pt idx="3">
                  <c:v>Mauritius </c:v>
                </c:pt>
                <c:pt idx="4">
                  <c:v>Zambia</c:v>
                </c:pt>
                <c:pt idx="5">
                  <c:v>Tanzania</c:v>
                </c:pt>
                <c:pt idx="6">
                  <c:v>Mozambique </c:v>
                </c:pt>
                <c:pt idx="7">
                  <c:v>Malawi </c:v>
                </c:pt>
                <c:pt idx="8">
                  <c:v>Angola </c:v>
                </c:pt>
                <c:pt idx="9">
                  <c:v>Madagascar </c:v>
                </c:pt>
                <c:pt idx="10">
                  <c:v>Namibia </c:v>
                </c:pt>
                <c:pt idx="11">
                  <c:v>Congo, Rep. of </c:v>
                </c:pt>
              </c:strCache>
            </c:strRef>
          </c:cat>
          <c:val>
            <c:numRef>
              <c:f>Sheet2!$D$2:$D$13</c:f>
            </c:numRef>
          </c:val>
          <c:extLst>
            <c:ext xmlns:c16="http://schemas.microsoft.com/office/drawing/2014/chart" uri="{C3380CC4-5D6E-409C-BE32-E72D297353CC}">
              <c16:uniqueId val="{00000001-8FEB-4135-A6FB-E9C0F4227913}"/>
            </c:ext>
          </c:extLst>
        </c:ser>
        <c:ser>
          <c:idx val="2"/>
          <c:order val="2"/>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Sheet2!$B$2:$B$13</c:f>
              <c:strCache>
                <c:ptCount val="12"/>
                <c:pt idx="0">
                  <c:v>South Africa</c:v>
                </c:pt>
                <c:pt idx="1">
                  <c:v>Eswatini </c:v>
                </c:pt>
                <c:pt idx="2">
                  <c:v>Zimbabwe</c:v>
                </c:pt>
                <c:pt idx="3">
                  <c:v>Mauritius </c:v>
                </c:pt>
                <c:pt idx="4">
                  <c:v>Zambia</c:v>
                </c:pt>
                <c:pt idx="5">
                  <c:v>Tanzania</c:v>
                </c:pt>
                <c:pt idx="6">
                  <c:v>Mozambique </c:v>
                </c:pt>
                <c:pt idx="7">
                  <c:v>Malawi </c:v>
                </c:pt>
                <c:pt idx="8">
                  <c:v>Angola </c:v>
                </c:pt>
                <c:pt idx="9">
                  <c:v>Madagascar </c:v>
                </c:pt>
                <c:pt idx="10">
                  <c:v>Namibia </c:v>
                </c:pt>
                <c:pt idx="11">
                  <c:v>Congo, Rep. of </c:v>
                </c:pt>
              </c:strCache>
            </c:strRef>
          </c:cat>
          <c:val>
            <c:numRef>
              <c:f>Sheet2!$E$2:$E$13</c:f>
            </c:numRef>
          </c:val>
          <c:extLst>
            <c:ext xmlns:c16="http://schemas.microsoft.com/office/drawing/2014/chart" uri="{C3380CC4-5D6E-409C-BE32-E72D297353CC}">
              <c16:uniqueId val="{00000002-8FEB-4135-A6FB-E9C0F4227913}"/>
            </c:ext>
          </c:extLst>
        </c:ser>
        <c:ser>
          <c:idx val="3"/>
          <c:order val="3"/>
          <c:spPr>
            <a:gradFill rotWithShape="1">
              <a:gsLst>
                <a:gs pos="0">
                  <a:schemeClr val="accent1">
                    <a:lumMod val="60000"/>
                    <a:tint val="96000"/>
                    <a:lumMod val="104000"/>
                  </a:schemeClr>
                </a:gs>
                <a:gs pos="100000">
                  <a:schemeClr val="accent1">
                    <a:lumMod val="60000"/>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Sheet2!$B$2:$B$13</c:f>
              <c:strCache>
                <c:ptCount val="12"/>
                <c:pt idx="0">
                  <c:v>South Africa</c:v>
                </c:pt>
                <c:pt idx="1">
                  <c:v>Eswatini </c:v>
                </c:pt>
                <c:pt idx="2">
                  <c:v>Zimbabwe</c:v>
                </c:pt>
                <c:pt idx="3">
                  <c:v>Mauritius </c:v>
                </c:pt>
                <c:pt idx="4">
                  <c:v>Zambia</c:v>
                </c:pt>
                <c:pt idx="5">
                  <c:v>Tanzania</c:v>
                </c:pt>
                <c:pt idx="6">
                  <c:v>Mozambique </c:v>
                </c:pt>
                <c:pt idx="7">
                  <c:v>Malawi </c:v>
                </c:pt>
                <c:pt idx="8">
                  <c:v>Angola </c:v>
                </c:pt>
                <c:pt idx="9">
                  <c:v>Madagascar </c:v>
                </c:pt>
                <c:pt idx="10">
                  <c:v>Namibia </c:v>
                </c:pt>
                <c:pt idx="11">
                  <c:v>Congo, Rep. of </c:v>
                </c:pt>
              </c:strCache>
            </c:strRef>
          </c:cat>
          <c:val>
            <c:numRef>
              <c:f>Sheet2!$F$2:$F$13</c:f>
            </c:numRef>
          </c:val>
          <c:extLst>
            <c:ext xmlns:c16="http://schemas.microsoft.com/office/drawing/2014/chart" uri="{C3380CC4-5D6E-409C-BE32-E72D297353CC}">
              <c16:uniqueId val="{00000003-8FEB-4135-A6FB-E9C0F4227913}"/>
            </c:ext>
          </c:extLst>
        </c:ser>
        <c:ser>
          <c:idx val="4"/>
          <c:order val="4"/>
          <c:spPr>
            <a:gradFill rotWithShape="1">
              <a:gsLst>
                <a:gs pos="0">
                  <a:schemeClr val="accent3">
                    <a:lumMod val="60000"/>
                    <a:tint val="96000"/>
                    <a:lumMod val="104000"/>
                  </a:schemeClr>
                </a:gs>
                <a:gs pos="100000">
                  <a:schemeClr val="accent3">
                    <a:lumMod val="60000"/>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Sheet2!$B$2:$B$13</c:f>
              <c:strCache>
                <c:ptCount val="12"/>
                <c:pt idx="0">
                  <c:v>South Africa</c:v>
                </c:pt>
                <c:pt idx="1">
                  <c:v>Eswatini </c:v>
                </c:pt>
                <c:pt idx="2">
                  <c:v>Zimbabwe</c:v>
                </c:pt>
                <c:pt idx="3">
                  <c:v>Mauritius </c:v>
                </c:pt>
                <c:pt idx="4">
                  <c:v>Zambia</c:v>
                </c:pt>
                <c:pt idx="5">
                  <c:v>Tanzania</c:v>
                </c:pt>
                <c:pt idx="6">
                  <c:v>Mozambique </c:v>
                </c:pt>
                <c:pt idx="7">
                  <c:v>Malawi </c:v>
                </c:pt>
                <c:pt idx="8">
                  <c:v>Angola </c:v>
                </c:pt>
                <c:pt idx="9">
                  <c:v>Madagascar </c:v>
                </c:pt>
                <c:pt idx="10">
                  <c:v>Namibia </c:v>
                </c:pt>
                <c:pt idx="11">
                  <c:v>Congo, Rep. of </c:v>
                </c:pt>
              </c:strCache>
            </c:strRef>
          </c:cat>
          <c:val>
            <c:numRef>
              <c:f>Sheet2!$G$2:$G$13</c:f>
            </c:numRef>
          </c:val>
          <c:extLst>
            <c:ext xmlns:c16="http://schemas.microsoft.com/office/drawing/2014/chart" uri="{C3380CC4-5D6E-409C-BE32-E72D297353CC}">
              <c16:uniqueId val="{00000004-8FEB-4135-A6FB-E9C0F4227913}"/>
            </c:ext>
          </c:extLst>
        </c:ser>
        <c:ser>
          <c:idx val="5"/>
          <c:order val="5"/>
          <c:spPr>
            <a:gradFill rotWithShape="1">
              <a:gsLst>
                <a:gs pos="0">
                  <a:schemeClr val="accent5">
                    <a:lumMod val="60000"/>
                    <a:tint val="96000"/>
                    <a:lumMod val="104000"/>
                  </a:schemeClr>
                </a:gs>
                <a:gs pos="100000">
                  <a:schemeClr val="accent5">
                    <a:lumMod val="60000"/>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Sheet2!$B$2:$B$13</c:f>
              <c:strCache>
                <c:ptCount val="12"/>
                <c:pt idx="0">
                  <c:v>South Africa</c:v>
                </c:pt>
                <c:pt idx="1">
                  <c:v>Eswatini </c:v>
                </c:pt>
                <c:pt idx="2">
                  <c:v>Zimbabwe</c:v>
                </c:pt>
                <c:pt idx="3">
                  <c:v>Mauritius </c:v>
                </c:pt>
                <c:pt idx="4">
                  <c:v>Zambia</c:v>
                </c:pt>
                <c:pt idx="5">
                  <c:v>Tanzania</c:v>
                </c:pt>
                <c:pt idx="6">
                  <c:v>Mozambique </c:v>
                </c:pt>
                <c:pt idx="7">
                  <c:v>Malawi </c:v>
                </c:pt>
                <c:pt idx="8">
                  <c:v>Angola </c:v>
                </c:pt>
                <c:pt idx="9">
                  <c:v>Madagascar </c:v>
                </c:pt>
                <c:pt idx="10">
                  <c:v>Namibia </c:v>
                </c:pt>
                <c:pt idx="11">
                  <c:v>Congo, Rep. of </c:v>
                </c:pt>
              </c:strCache>
            </c:strRef>
          </c:cat>
          <c:val>
            <c:numRef>
              <c:f>Sheet2!$H$2:$H$13</c:f>
            </c:numRef>
          </c:val>
          <c:extLst>
            <c:ext xmlns:c16="http://schemas.microsoft.com/office/drawing/2014/chart" uri="{C3380CC4-5D6E-409C-BE32-E72D297353CC}">
              <c16:uniqueId val="{00000005-8FEB-4135-A6FB-E9C0F4227913}"/>
            </c:ext>
          </c:extLst>
        </c:ser>
        <c:ser>
          <c:idx val="6"/>
          <c:order val="6"/>
          <c:spPr>
            <a:gradFill rotWithShape="1">
              <a:gsLst>
                <a:gs pos="0">
                  <a:schemeClr val="accent1">
                    <a:lumMod val="80000"/>
                    <a:lumOff val="20000"/>
                    <a:tint val="96000"/>
                    <a:lumMod val="104000"/>
                  </a:schemeClr>
                </a:gs>
                <a:gs pos="100000">
                  <a:schemeClr val="accent1">
                    <a:lumMod val="80000"/>
                    <a:lumOff val="20000"/>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Sheet2!$B$2:$B$13</c:f>
              <c:strCache>
                <c:ptCount val="12"/>
                <c:pt idx="0">
                  <c:v>South Africa</c:v>
                </c:pt>
                <c:pt idx="1">
                  <c:v>Eswatini </c:v>
                </c:pt>
                <c:pt idx="2">
                  <c:v>Zimbabwe</c:v>
                </c:pt>
                <c:pt idx="3">
                  <c:v>Mauritius </c:v>
                </c:pt>
                <c:pt idx="4">
                  <c:v>Zambia</c:v>
                </c:pt>
                <c:pt idx="5">
                  <c:v>Tanzania</c:v>
                </c:pt>
                <c:pt idx="6">
                  <c:v>Mozambique </c:v>
                </c:pt>
                <c:pt idx="7">
                  <c:v>Malawi </c:v>
                </c:pt>
                <c:pt idx="8">
                  <c:v>Angola </c:v>
                </c:pt>
                <c:pt idx="9">
                  <c:v>Madagascar </c:v>
                </c:pt>
                <c:pt idx="10">
                  <c:v>Namibia </c:v>
                </c:pt>
                <c:pt idx="11">
                  <c:v>Congo, Rep. of </c:v>
                </c:pt>
              </c:strCache>
            </c:strRef>
          </c:cat>
          <c:val>
            <c:numRef>
              <c:f>Sheet2!$I$2:$I$13</c:f>
            </c:numRef>
          </c:val>
          <c:extLst>
            <c:ext xmlns:c16="http://schemas.microsoft.com/office/drawing/2014/chart" uri="{C3380CC4-5D6E-409C-BE32-E72D297353CC}">
              <c16:uniqueId val="{00000006-8FEB-4135-A6FB-E9C0F4227913}"/>
            </c:ext>
          </c:extLst>
        </c:ser>
        <c:ser>
          <c:idx val="7"/>
          <c:order val="7"/>
          <c:spPr>
            <a:gradFill rotWithShape="1">
              <a:gsLst>
                <a:gs pos="0">
                  <a:schemeClr val="accent3">
                    <a:lumMod val="80000"/>
                    <a:lumOff val="20000"/>
                    <a:tint val="96000"/>
                    <a:lumMod val="104000"/>
                  </a:schemeClr>
                </a:gs>
                <a:gs pos="100000">
                  <a:schemeClr val="accent3">
                    <a:lumMod val="80000"/>
                    <a:lumOff val="20000"/>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Sheet2!$B$2:$B$13</c:f>
              <c:strCache>
                <c:ptCount val="12"/>
                <c:pt idx="0">
                  <c:v>South Africa</c:v>
                </c:pt>
                <c:pt idx="1">
                  <c:v>Eswatini </c:v>
                </c:pt>
                <c:pt idx="2">
                  <c:v>Zimbabwe</c:v>
                </c:pt>
                <c:pt idx="3">
                  <c:v>Mauritius </c:v>
                </c:pt>
                <c:pt idx="4">
                  <c:v>Zambia</c:v>
                </c:pt>
                <c:pt idx="5">
                  <c:v>Tanzania</c:v>
                </c:pt>
                <c:pt idx="6">
                  <c:v>Mozambique </c:v>
                </c:pt>
                <c:pt idx="7">
                  <c:v>Malawi </c:v>
                </c:pt>
                <c:pt idx="8">
                  <c:v>Angola </c:v>
                </c:pt>
                <c:pt idx="9">
                  <c:v>Madagascar </c:v>
                </c:pt>
                <c:pt idx="10">
                  <c:v>Namibia </c:v>
                </c:pt>
                <c:pt idx="11">
                  <c:v>Congo, Rep. of </c:v>
                </c:pt>
              </c:strCache>
            </c:strRef>
          </c:cat>
          <c:val>
            <c:numRef>
              <c:f>Sheet2!$J$2:$J$13</c:f>
            </c:numRef>
          </c:val>
          <c:extLst>
            <c:ext xmlns:c16="http://schemas.microsoft.com/office/drawing/2014/chart" uri="{C3380CC4-5D6E-409C-BE32-E72D297353CC}">
              <c16:uniqueId val="{00000007-8FEB-4135-A6FB-E9C0F4227913}"/>
            </c:ext>
          </c:extLst>
        </c:ser>
        <c:ser>
          <c:idx val="8"/>
          <c:order val="8"/>
          <c:spPr>
            <a:gradFill rotWithShape="1">
              <a:gsLst>
                <a:gs pos="0">
                  <a:schemeClr val="accent5">
                    <a:lumMod val="80000"/>
                    <a:lumOff val="20000"/>
                    <a:tint val="96000"/>
                    <a:lumMod val="104000"/>
                  </a:schemeClr>
                </a:gs>
                <a:gs pos="100000">
                  <a:schemeClr val="accent5">
                    <a:lumMod val="80000"/>
                    <a:lumOff val="20000"/>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Sheet2!$B$2:$B$13</c:f>
              <c:strCache>
                <c:ptCount val="12"/>
                <c:pt idx="0">
                  <c:v>South Africa</c:v>
                </c:pt>
                <c:pt idx="1">
                  <c:v>Eswatini </c:v>
                </c:pt>
                <c:pt idx="2">
                  <c:v>Zimbabwe</c:v>
                </c:pt>
                <c:pt idx="3">
                  <c:v>Mauritius </c:v>
                </c:pt>
                <c:pt idx="4">
                  <c:v>Zambia</c:v>
                </c:pt>
                <c:pt idx="5">
                  <c:v>Tanzania</c:v>
                </c:pt>
                <c:pt idx="6">
                  <c:v>Mozambique </c:v>
                </c:pt>
                <c:pt idx="7">
                  <c:v>Malawi </c:v>
                </c:pt>
                <c:pt idx="8">
                  <c:v>Angola </c:v>
                </c:pt>
                <c:pt idx="9">
                  <c:v>Madagascar </c:v>
                </c:pt>
                <c:pt idx="10">
                  <c:v>Namibia </c:v>
                </c:pt>
                <c:pt idx="11">
                  <c:v>Congo, Rep. of </c:v>
                </c:pt>
              </c:strCache>
            </c:strRef>
          </c:cat>
          <c:val>
            <c:numRef>
              <c:f>Sheet2!$K$2:$K$13</c:f>
              <c:numCache>
                <c:formatCode>0.0</c:formatCode>
                <c:ptCount val="12"/>
                <c:pt idx="0">
                  <c:v>42.747766392912688</c:v>
                </c:pt>
                <c:pt idx="1">
                  <c:v>13.023077040134662</c:v>
                </c:pt>
                <c:pt idx="2">
                  <c:v>9.7949280408252246</c:v>
                </c:pt>
                <c:pt idx="3">
                  <c:v>9.3718781196496384</c:v>
                </c:pt>
                <c:pt idx="4">
                  <c:v>8.7816432875693042</c:v>
                </c:pt>
                <c:pt idx="5">
                  <c:v>6.7973323743816731</c:v>
                </c:pt>
                <c:pt idx="6">
                  <c:v>4.942600636792613</c:v>
                </c:pt>
                <c:pt idx="7">
                  <c:v>2.1379882592882673</c:v>
                </c:pt>
                <c:pt idx="8">
                  <c:v>1.2978683453382367</c:v>
                </c:pt>
                <c:pt idx="9">
                  <c:v>0.72803600364662058</c:v>
                </c:pt>
                <c:pt idx="10">
                  <c:v>0.25957366906764734</c:v>
                </c:pt>
                <c:pt idx="11">
                  <c:v>0.11730783039339654</c:v>
                </c:pt>
              </c:numCache>
            </c:numRef>
          </c:val>
          <c:extLst>
            <c:ext xmlns:c16="http://schemas.microsoft.com/office/drawing/2014/chart" uri="{C3380CC4-5D6E-409C-BE32-E72D297353CC}">
              <c16:uniqueId val="{00000008-8FEB-4135-A6FB-E9C0F4227913}"/>
            </c:ext>
          </c:extLst>
        </c:ser>
        <c:dLbls>
          <c:dLblPos val="outEnd"/>
          <c:showLegendKey val="0"/>
          <c:showVal val="1"/>
          <c:showCatName val="0"/>
          <c:showSerName val="0"/>
          <c:showPercent val="0"/>
          <c:showBubbleSize val="0"/>
        </c:dLbls>
        <c:gapWidth val="100"/>
        <c:overlap val="-24"/>
        <c:axId val="474611024"/>
        <c:axId val="474612336"/>
      </c:barChart>
      <c:catAx>
        <c:axId val="474611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74612336"/>
        <c:crosses val="autoZero"/>
        <c:auto val="1"/>
        <c:lblAlgn val="ctr"/>
        <c:lblOffset val="100"/>
        <c:noMultiLvlLbl val="0"/>
      </c:catAx>
      <c:valAx>
        <c:axId val="474612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GB"/>
                  <a:t>Percent (%)</a:t>
                </a:r>
                <a:endParaRPr lang="en-US"/>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74611024"/>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81763696860727"/>
          <c:y val="0.11438501918029477"/>
          <c:w val="0.91933815925542917"/>
          <c:h val="0.7407512618614982"/>
        </c:manualLayout>
      </c:layout>
      <c:barChart>
        <c:barDir val="bar"/>
        <c:grouping val="clustered"/>
        <c:varyColors val="0"/>
        <c:ser>
          <c:idx val="0"/>
          <c:order val="0"/>
          <c:spPr>
            <a:solidFill>
              <a:srgbClr val="3E46AE"/>
            </a:solidFill>
            <a:ln w="3175">
              <a:solidFill>
                <a:srgbClr val="3E46AE"/>
              </a:solidFill>
              <a:prstDash val="solid"/>
            </a:ln>
          </c:spPr>
          <c:invertIfNegative val="0"/>
          <c:cat>
            <c:strRef>
              <c:f>'[LMC CoP chart.xlsx]CoP'!$B$6:$B$12</c:f>
              <c:strCache>
                <c:ptCount val="7"/>
                <c:pt idx="0">
                  <c:v>Eswatini</c:v>
                </c:pt>
                <c:pt idx="1">
                  <c:v>Zambia</c:v>
                </c:pt>
                <c:pt idx="2">
                  <c:v>Zimbabwe</c:v>
                </c:pt>
                <c:pt idx="3">
                  <c:v>Malawi</c:v>
                </c:pt>
                <c:pt idx="4">
                  <c:v>Mozambique</c:v>
                </c:pt>
                <c:pt idx="5">
                  <c:v>Tanzania</c:v>
                </c:pt>
                <c:pt idx="6">
                  <c:v>South Africa</c:v>
                </c:pt>
              </c:strCache>
            </c:strRef>
          </c:cat>
          <c:val>
            <c:numRef>
              <c:f>'[LMC CoP chart.xlsx]CoP'!$C$6:$C$12</c:f>
              <c:numCache>
                <c:formatCode>0%</c:formatCode>
                <c:ptCount val="7"/>
                <c:pt idx="0">
                  <c:v>0.83901517563132733</c:v>
                </c:pt>
                <c:pt idx="1">
                  <c:v>0.88196510903733039</c:v>
                </c:pt>
                <c:pt idx="2">
                  <c:v>0.9372331039175501</c:v>
                </c:pt>
                <c:pt idx="3">
                  <c:v>0.94662748570150268</c:v>
                </c:pt>
                <c:pt idx="4">
                  <c:v>1.0363191929075048</c:v>
                </c:pt>
                <c:pt idx="5">
                  <c:v>1.0659554353058296</c:v>
                </c:pt>
                <c:pt idx="6">
                  <c:v>1.0946224584048527</c:v>
                </c:pt>
              </c:numCache>
            </c:numRef>
          </c:val>
          <c:extLst>
            <c:ext xmlns:c16="http://schemas.microsoft.com/office/drawing/2014/chart" uri="{C3380CC4-5D6E-409C-BE32-E72D297353CC}">
              <c16:uniqueId val="{00000000-05EC-47B8-8CAB-D5A334F131F0}"/>
            </c:ext>
          </c:extLst>
        </c:ser>
        <c:dLbls>
          <c:showLegendKey val="0"/>
          <c:showVal val="0"/>
          <c:showCatName val="0"/>
          <c:showSerName val="0"/>
          <c:showPercent val="0"/>
          <c:showBubbleSize val="0"/>
        </c:dLbls>
        <c:gapWidth val="150"/>
        <c:axId val="651049600"/>
        <c:axId val="651126656"/>
      </c:barChart>
      <c:catAx>
        <c:axId val="651049600"/>
        <c:scaling>
          <c:orientation val="minMax"/>
        </c:scaling>
        <c:delete val="0"/>
        <c:axPos val="l"/>
        <c:numFmt formatCode="General" sourceLinked="1"/>
        <c:majorTickMark val="out"/>
        <c:minorTickMark val="none"/>
        <c:tickLblPos val="nextTo"/>
        <c:spPr>
          <a:ln w="9525">
            <a:noFill/>
          </a:ln>
        </c:spPr>
        <c:txPr>
          <a:bodyPr rot="0" vert="horz"/>
          <a:lstStyle/>
          <a:p>
            <a:pPr>
              <a:defRPr/>
            </a:pPr>
            <a:endParaRPr lang="en-US"/>
          </a:p>
        </c:txPr>
        <c:crossAx val="651126656"/>
        <c:crosses val="autoZero"/>
        <c:auto val="1"/>
        <c:lblAlgn val="ctr"/>
        <c:lblOffset val="100"/>
        <c:tickLblSkip val="1"/>
        <c:tickMarkSkip val="1"/>
        <c:noMultiLvlLbl val="0"/>
      </c:catAx>
      <c:valAx>
        <c:axId val="651126656"/>
        <c:scaling>
          <c:orientation val="minMax"/>
        </c:scaling>
        <c:delete val="0"/>
        <c:axPos val="b"/>
        <c:majorGridlines>
          <c:spPr>
            <a:ln w="3175">
              <a:solidFill>
                <a:srgbClr val="000000"/>
              </a:solidFill>
              <a:prstDash val="sysDash"/>
            </a:ln>
          </c:spPr>
        </c:majorGridlines>
        <c:title>
          <c:tx>
            <c:rich>
              <a:bodyPr/>
              <a:lstStyle/>
              <a:p>
                <a:pPr>
                  <a:defRPr/>
                </a:pPr>
                <a:r>
                  <a:rPr lang="en-US"/>
                  <a:t>Costs of production % world cane average </a:t>
                </a:r>
              </a:p>
            </c:rich>
          </c:tx>
          <c:layout>
            <c:manualLayout>
              <c:xMode val="edge"/>
              <c:yMode val="edge"/>
              <c:x val="0.37009393000773216"/>
              <c:y val="0.93153439229394408"/>
            </c:manualLayout>
          </c:layout>
          <c:overlay val="0"/>
          <c:spPr>
            <a:noFill/>
            <a:ln w="25400">
              <a:noFill/>
            </a:ln>
          </c:spPr>
        </c:title>
        <c:numFmt formatCode="0%" sourceLinked="0"/>
        <c:majorTickMark val="out"/>
        <c:minorTickMark val="none"/>
        <c:tickLblPos val="nextTo"/>
        <c:spPr>
          <a:ln w="9525">
            <a:noFill/>
          </a:ln>
        </c:spPr>
        <c:txPr>
          <a:bodyPr rot="0" vert="horz"/>
          <a:lstStyle/>
          <a:p>
            <a:pPr>
              <a:defRPr/>
            </a:pPr>
            <a:endParaRPr lang="en-US"/>
          </a:p>
        </c:txPr>
        <c:crossAx val="651049600"/>
        <c:crosses val="autoZero"/>
        <c:crossBetween val="between"/>
      </c:valAx>
      <c:spPr>
        <a:noFill/>
        <a:ln w="25400">
          <a:noFill/>
        </a:ln>
      </c:spPr>
    </c:plotArea>
    <c:plotVisOnly val="1"/>
    <c:dispBlanksAs val="gap"/>
    <c:showDLblsOverMax val="0"/>
  </c:chart>
  <c:spPr>
    <a:solidFill>
      <a:sysClr val="window" lastClr="FFFFFF"/>
    </a:solidFill>
    <a:ln w="9525">
      <a:noFill/>
    </a:ln>
  </c:spPr>
  <c:txPr>
    <a:bodyPr/>
    <a:lstStyle/>
    <a:p>
      <a:pPr>
        <a:defRPr sz="1100" b="1" i="0" u="none" strike="noStrike" baseline="0">
          <a:solidFill>
            <a:srgbClr val="000000"/>
          </a:solidFill>
          <a:latin typeface="Myriad Pro"/>
          <a:ea typeface="Myriad Pro"/>
          <a:cs typeface="Myriad Pro"/>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Sheet4!$A$114</c:f>
              <c:strCache>
                <c:ptCount val="1"/>
                <c:pt idx="0">
                  <c:v>Intra-SADC Exports (FOB)</c:v>
                </c:pt>
              </c:strCache>
            </c:strRef>
          </c:tx>
          <c:spPr>
            <a:ln w="28575" cap="rnd">
              <a:solidFill>
                <a:srgbClr val="00B0F0"/>
              </a:solidFill>
              <a:round/>
            </a:ln>
            <a:effectLst/>
          </c:spPr>
          <c:marker>
            <c:symbol val="none"/>
          </c:marker>
          <c:cat>
            <c:numRef>
              <c:f>Sheet4!$B$113:$K$113</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Sheet4!$B$114:$K$114</c:f>
              <c:numCache>
                <c:formatCode>_(* #,##0_);_(* \(#,##0\);_(* "-"??_);_(@_)</c:formatCode>
                <c:ptCount val="10"/>
                <c:pt idx="0">
                  <c:v>16815.099999999999</c:v>
                </c:pt>
                <c:pt idx="1">
                  <c:v>23394.199999999997</c:v>
                </c:pt>
                <c:pt idx="2">
                  <c:v>28376.399999999998</c:v>
                </c:pt>
                <c:pt idx="3">
                  <c:v>25806.800000000003</c:v>
                </c:pt>
                <c:pt idx="4">
                  <c:v>33083.800000000003</c:v>
                </c:pt>
                <c:pt idx="5">
                  <c:v>37083.200000000004</c:v>
                </c:pt>
                <c:pt idx="6">
                  <c:v>43762.2</c:v>
                </c:pt>
                <c:pt idx="7">
                  <c:v>45666.200000000004</c:v>
                </c:pt>
                <c:pt idx="8">
                  <c:v>47866.9</c:v>
                </c:pt>
                <c:pt idx="9">
                  <c:v>41189.700000000004</c:v>
                </c:pt>
              </c:numCache>
            </c:numRef>
          </c:val>
          <c:smooth val="0"/>
          <c:extLst>
            <c:ext xmlns:c16="http://schemas.microsoft.com/office/drawing/2014/chart" uri="{C3380CC4-5D6E-409C-BE32-E72D297353CC}">
              <c16:uniqueId val="{00000000-7100-427A-B435-F56833C11AD6}"/>
            </c:ext>
          </c:extLst>
        </c:ser>
        <c:ser>
          <c:idx val="1"/>
          <c:order val="1"/>
          <c:tx>
            <c:strRef>
              <c:f>Sheet4!$A$115</c:f>
              <c:strCache>
                <c:ptCount val="1"/>
                <c:pt idx="0">
                  <c:v>Extra-SADC Exports (FOB)</c:v>
                </c:pt>
              </c:strCache>
            </c:strRef>
          </c:tx>
          <c:spPr>
            <a:ln w="28575" cap="rnd">
              <a:solidFill>
                <a:schemeClr val="accent2"/>
              </a:solidFill>
              <a:round/>
            </a:ln>
            <a:effectLst/>
          </c:spPr>
          <c:marker>
            <c:symbol val="none"/>
          </c:marker>
          <c:cat>
            <c:numRef>
              <c:f>Sheet4!$B$113:$K$113</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Sheet4!$B$115:$K$115</c:f>
              <c:numCache>
                <c:formatCode>_(* #,##0_);_(* \(#,##0\);_(* "-"??_);_(@_)</c:formatCode>
                <c:ptCount val="10"/>
                <c:pt idx="0">
                  <c:v>111626.9</c:v>
                </c:pt>
                <c:pt idx="1">
                  <c:v>130216.2</c:v>
                </c:pt>
                <c:pt idx="2">
                  <c:v>157799.79999999999</c:v>
                </c:pt>
                <c:pt idx="3">
                  <c:v>113500.09999999999</c:v>
                </c:pt>
                <c:pt idx="4">
                  <c:v>152398.60000000003</c:v>
                </c:pt>
                <c:pt idx="5">
                  <c:v>184853.4</c:v>
                </c:pt>
                <c:pt idx="6">
                  <c:v>174632.09999999998</c:v>
                </c:pt>
                <c:pt idx="7">
                  <c:v>171005.8</c:v>
                </c:pt>
                <c:pt idx="8">
                  <c:v>161815.1</c:v>
                </c:pt>
                <c:pt idx="9">
                  <c:v>125132.70000000001</c:v>
                </c:pt>
              </c:numCache>
            </c:numRef>
          </c:val>
          <c:smooth val="0"/>
          <c:extLst>
            <c:ext xmlns:c16="http://schemas.microsoft.com/office/drawing/2014/chart" uri="{C3380CC4-5D6E-409C-BE32-E72D297353CC}">
              <c16:uniqueId val="{00000001-7100-427A-B435-F56833C11AD6}"/>
            </c:ext>
          </c:extLst>
        </c:ser>
        <c:dLbls>
          <c:showLegendKey val="0"/>
          <c:showVal val="0"/>
          <c:showCatName val="0"/>
          <c:showSerName val="0"/>
          <c:showPercent val="0"/>
          <c:showBubbleSize val="0"/>
        </c:dLbls>
        <c:smooth val="0"/>
        <c:axId val="453609296"/>
        <c:axId val="453607328"/>
      </c:lineChart>
      <c:catAx>
        <c:axId val="45360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3607328"/>
        <c:crosses val="autoZero"/>
        <c:auto val="1"/>
        <c:lblAlgn val="ctr"/>
        <c:lblOffset val="100"/>
        <c:noMultiLvlLbl val="0"/>
      </c:catAx>
      <c:valAx>
        <c:axId val="45360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Million US$</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3609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20000"/>
        <a:lumOff val="80000"/>
      </a:schemeClr>
    </a:solid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4339089891489"/>
          <c:y val="2.7777777777777776E-2"/>
          <c:w val="0.81946771036627097"/>
          <c:h val="0.7376884660250802"/>
        </c:manualLayout>
      </c:layout>
      <c:lineChart>
        <c:grouping val="standard"/>
        <c:varyColors val="0"/>
        <c:ser>
          <c:idx val="0"/>
          <c:order val="0"/>
          <c:tx>
            <c:strRef>
              <c:f>Sheet4!$A$118</c:f>
              <c:strCache>
                <c:ptCount val="1"/>
                <c:pt idx="0">
                  <c:v>Intra-SADC Imports (CIF)</c:v>
                </c:pt>
              </c:strCache>
            </c:strRef>
          </c:tx>
          <c:spPr>
            <a:ln w="28575" cap="rnd">
              <a:solidFill>
                <a:srgbClr val="00B0F0"/>
              </a:solidFill>
              <a:round/>
            </a:ln>
            <a:effectLst/>
          </c:spPr>
          <c:marker>
            <c:symbol val="none"/>
          </c:marker>
          <c:cat>
            <c:numRef>
              <c:f>Sheet4!$B$117:$K$117</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Sheet4!$B$118:$K$118</c:f>
              <c:numCache>
                <c:formatCode>_(* #,##0_);_(* \(#,##0\);_(* "-"??_);_(@_)</c:formatCode>
                <c:ptCount val="10"/>
                <c:pt idx="0">
                  <c:v>17923.3</c:v>
                </c:pt>
                <c:pt idx="1">
                  <c:v>23763.100000000002</c:v>
                </c:pt>
                <c:pt idx="2">
                  <c:v>27632.800000000007</c:v>
                </c:pt>
                <c:pt idx="3">
                  <c:v>29386.100000000002</c:v>
                </c:pt>
                <c:pt idx="4">
                  <c:v>30622.399999999998</c:v>
                </c:pt>
                <c:pt idx="5">
                  <c:v>37168.199999999997</c:v>
                </c:pt>
                <c:pt idx="6">
                  <c:v>41283.200000000004</c:v>
                </c:pt>
                <c:pt idx="7">
                  <c:v>44655.100000000013</c:v>
                </c:pt>
                <c:pt idx="8">
                  <c:v>42605.400000000009</c:v>
                </c:pt>
                <c:pt idx="9">
                  <c:v>38803.599999999999</c:v>
                </c:pt>
              </c:numCache>
            </c:numRef>
          </c:val>
          <c:smooth val="0"/>
          <c:extLst>
            <c:ext xmlns:c16="http://schemas.microsoft.com/office/drawing/2014/chart" uri="{C3380CC4-5D6E-409C-BE32-E72D297353CC}">
              <c16:uniqueId val="{00000000-CEE8-48F3-B56D-A94FDDFF1072}"/>
            </c:ext>
          </c:extLst>
        </c:ser>
        <c:ser>
          <c:idx val="1"/>
          <c:order val="1"/>
          <c:tx>
            <c:strRef>
              <c:f>Sheet4!$A$119</c:f>
              <c:strCache>
                <c:ptCount val="1"/>
                <c:pt idx="0">
                  <c:v>Extra-SADC Imports (CIF)</c:v>
                </c:pt>
              </c:strCache>
            </c:strRef>
          </c:tx>
          <c:spPr>
            <a:ln w="28575" cap="rnd">
              <a:solidFill>
                <a:schemeClr val="accent2"/>
              </a:solidFill>
              <a:round/>
            </a:ln>
            <a:effectLst/>
          </c:spPr>
          <c:marker>
            <c:symbol val="none"/>
          </c:marker>
          <c:cat>
            <c:numRef>
              <c:f>Sheet4!$B$117:$K$117</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Sheet4!$B$119:$K$119</c:f>
              <c:numCache>
                <c:formatCode>_(* #,##0_);_(* \(#,##0\);_(* "-"??_);_(@_)</c:formatCode>
                <c:ptCount val="10"/>
                <c:pt idx="0">
                  <c:v>95162.6</c:v>
                </c:pt>
                <c:pt idx="1">
                  <c:v>106621.1</c:v>
                </c:pt>
                <c:pt idx="2">
                  <c:v>129839.2</c:v>
                </c:pt>
                <c:pt idx="3">
                  <c:v>118027.40000000001</c:v>
                </c:pt>
                <c:pt idx="4">
                  <c:v>125289.59999999999</c:v>
                </c:pt>
                <c:pt idx="5">
                  <c:v>154738.9</c:v>
                </c:pt>
                <c:pt idx="6">
                  <c:v>216505.60000000001</c:v>
                </c:pt>
                <c:pt idx="7">
                  <c:v>168617.7</c:v>
                </c:pt>
                <c:pt idx="8">
                  <c:v>177670.6</c:v>
                </c:pt>
                <c:pt idx="9">
                  <c:v>153109.4</c:v>
                </c:pt>
              </c:numCache>
            </c:numRef>
          </c:val>
          <c:smooth val="0"/>
          <c:extLst>
            <c:ext xmlns:c16="http://schemas.microsoft.com/office/drawing/2014/chart" uri="{C3380CC4-5D6E-409C-BE32-E72D297353CC}">
              <c16:uniqueId val="{00000001-CEE8-48F3-B56D-A94FDDFF1072}"/>
            </c:ext>
          </c:extLst>
        </c:ser>
        <c:dLbls>
          <c:showLegendKey val="0"/>
          <c:showVal val="0"/>
          <c:showCatName val="0"/>
          <c:showSerName val="0"/>
          <c:showPercent val="0"/>
          <c:showBubbleSize val="0"/>
        </c:dLbls>
        <c:smooth val="0"/>
        <c:axId val="458876168"/>
        <c:axId val="458871904"/>
      </c:lineChart>
      <c:catAx>
        <c:axId val="45887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8871904"/>
        <c:crosses val="autoZero"/>
        <c:auto val="1"/>
        <c:lblAlgn val="ctr"/>
        <c:lblOffset val="100"/>
        <c:noMultiLvlLbl val="0"/>
      </c:catAx>
      <c:valAx>
        <c:axId val="458871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Million US$</a:t>
                </a:r>
              </a:p>
            </c:rich>
          </c:tx>
          <c:layout>
            <c:manualLayout>
              <c:xMode val="edge"/>
              <c:yMode val="edge"/>
              <c:x val="5.0272113810706344E-3"/>
              <c:y val="0.2972820481552123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8876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2">
        <a:lumMod val="20000"/>
        <a:lumOff val="80000"/>
      </a:schemeClr>
    </a:solid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Sheet4!$A$110</c:f>
              <c:strCache>
                <c:ptCount val="1"/>
                <c:pt idx="0">
                  <c:v>Trade Balance</c:v>
                </c:pt>
              </c:strCache>
            </c:strRef>
          </c:tx>
          <c:spPr>
            <a:solidFill>
              <a:srgbClr val="00B050"/>
            </a:solidFill>
            <a:ln>
              <a:noFill/>
            </a:ln>
            <a:effectLst/>
          </c:spPr>
          <c:invertIfNegative val="0"/>
          <c:dPt>
            <c:idx val="3"/>
            <c:invertIfNegative val="0"/>
            <c:bubble3D val="0"/>
            <c:spPr>
              <a:solidFill>
                <a:srgbClr val="00B050"/>
              </a:solidFill>
              <a:ln>
                <a:solidFill>
                  <a:srgbClr val="FF0000"/>
                </a:solidFill>
              </a:ln>
              <a:effectLst/>
            </c:spPr>
            <c:extLst>
              <c:ext xmlns:c16="http://schemas.microsoft.com/office/drawing/2014/chart" uri="{C3380CC4-5D6E-409C-BE32-E72D297353CC}">
                <c16:uniqueId val="{00000009-CC7C-41F8-A4FD-2435663E0431}"/>
              </c:ext>
            </c:extLst>
          </c:dPt>
          <c:dPt>
            <c:idx val="6"/>
            <c:invertIfNegative val="0"/>
            <c:bubble3D val="0"/>
            <c:spPr>
              <a:solidFill>
                <a:srgbClr val="00B050"/>
              </a:solidFill>
              <a:ln>
                <a:solidFill>
                  <a:srgbClr val="FF0000"/>
                </a:solidFill>
              </a:ln>
              <a:effectLst/>
            </c:spPr>
            <c:extLst>
              <c:ext xmlns:c16="http://schemas.microsoft.com/office/drawing/2014/chart" uri="{C3380CC4-5D6E-409C-BE32-E72D297353CC}">
                <c16:uniqueId val="{00000003-CC7C-41F8-A4FD-2435663E0431}"/>
              </c:ext>
            </c:extLst>
          </c:dPt>
          <c:dPt>
            <c:idx val="8"/>
            <c:invertIfNegative val="0"/>
            <c:bubble3D val="0"/>
            <c:spPr>
              <a:solidFill>
                <a:srgbClr val="00B050"/>
              </a:solidFill>
              <a:ln>
                <a:solidFill>
                  <a:srgbClr val="FF0000"/>
                </a:solidFill>
              </a:ln>
              <a:effectLst/>
            </c:spPr>
            <c:extLst>
              <c:ext xmlns:c16="http://schemas.microsoft.com/office/drawing/2014/chart" uri="{C3380CC4-5D6E-409C-BE32-E72D297353CC}">
                <c16:uniqueId val="{00000007-CC7C-41F8-A4FD-2435663E0431}"/>
              </c:ext>
            </c:extLst>
          </c:dPt>
          <c:dPt>
            <c:idx val="9"/>
            <c:invertIfNegative val="0"/>
            <c:bubble3D val="0"/>
            <c:spPr>
              <a:solidFill>
                <a:srgbClr val="00B050"/>
              </a:solidFill>
              <a:ln>
                <a:solidFill>
                  <a:srgbClr val="FF0000"/>
                </a:solidFill>
              </a:ln>
              <a:effectLst/>
            </c:spPr>
            <c:extLst>
              <c:ext xmlns:c16="http://schemas.microsoft.com/office/drawing/2014/chart" uri="{C3380CC4-5D6E-409C-BE32-E72D297353CC}">
                <c16:uniqueId val="{00000008-CC7C-41F8-A4FD-2435663E0431}"/>
              </c:ext>
            </c:extLst>
          </c:dPt>
          <c:cat>
            <c:numRef>
              <c:f>Sheet4!$B$107:$K$107</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Sheet4!$B$110:$K$110</c:f>
              <c:numCache>
                <c:formatCode>_(* #,##0_);_(* \(#,##0\);_(* "-"??_);_(@_)</c:formatCode>
                <c:ptCount val="10"/>
                <c:pt idx="0">
                  <c:v>16464.299999999988</c:v>
                </c:pt>
                <c:pt idx="1">
                  <c:v>23595.099999999991</c:v>
                </c:pt>
                <c:pt idx="2">
                  <c:v>27960.599999999991</c:v>
                </c:pt>
                <c:pt idx="3">
                  <c:v>-4527.3000000000175</c:v>
                </c:pt>
                <c:pt idx="4">
                  <c:v>27109.000000000044</c:v>
                </c:pt>
                <c:pt idx="5">
                  <c:v>30114.5</c:v>
                </c:pt>
                <c:pt idx="6">
                  <c:v>-41873.500000000029</c:v>
                </c:pt>
                <c:pt idx="7">
                  <c:v>2388.0999999999767</c:v>
                </c:pt>
                <c:pt idx="8">
                  <c:v>-15855.5</c:v>
                </c:pt>
                <c:pt idx="9">
                  <c:v>-27976.699999999983</c:v>
                </c:pt>
              </c:numCache>
            </c:numRef>
          </c:val>
          <c:extLst>
            <c:ext xmlns:c16="http://schemas.microsoft.com/office/drawing/2014/chart" uri="{C3380CC4-5D6E-409C-BE32-E72D297353CC}">
              <c16:uniqueId val="{00000000-CC7C-41F8-A4FD-2435663E0431}"/>
            </c:ext>
          </c:extLst>
        </c:ser>
        <c:dLbls>
          <c:showLegendKey val="0"/>
          <c:showVal val="0"/>
          <c:showCatName val="0"/>
          <c:showSerName val="0"/>
          <c:showPercent val="0"/>
          <c:showBubbleSize val="0"/>
        </c:dLbls>
        <c:gapWidth val="150"/>
        <c:axId val="210548208"/>
        <c:axId val="210547880"/>
      </c:barChart>
      <c:lineChart>
        <c:grouping val="standard"/>
        <c:varyColors val="0"/>
        <c:ser>
          <c:idx val="0"/>
          <c:order val="0"/>
          <c:tx>
            <c:strRef>
              <c:f>Sheet4!$A$108</c:f>
              <c:strCache>
                <c:ptCount val="1"/>
                <c:pt idx="0">
                  <c:v>Extra-SADC Exports (FOB)</c:v>
                </c:pt>
              </c:strCache>
            </c:strRef>
          </c:tx>
          <c:spPr>
            <a:ln w="38100" cap="rnd">
              <a:solidFill>
                <a:srgbClr val="00B0F0"/>
              </a:solidFill>
              <a:round/>
            </a:ln>
            <a:effectLst/>
          </c:spPr>
          <c:marker>
            <c:symbol val="none"/>
          </c:marker>
          <c:cat>
            <c:numRef>
              <c:f>Sheet4!$B$107:$K$107</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Sheet4!$B$108:$K$108</c:f>
              <c:numCache>
                <c:formatCode>_(* #,##0_);_(* \(#,##0\);_(* "-"??_);_(@_)</c:formatCode>
                <c:ptCount val="10"/>
                <c:pt idx="0">
                  <c:v>111626.9</c:v>
                </c:pt>
                <c:pt idx="1">
                  <c:v>130216.2</c:v>
                </c:pt>
                <c:pt idx="2">
                  <c:v>157799.79999999999</c:v>
                </c:pt>
                <c:pt idx="3">
                  <c:v>113500.09999999999</c:v>
                </c:pt>
                <c:pt idx="4">
                  <c:v>152398.60000000003</c:v>
                </c:pt>
                <c:pt idx="5">
                  <c:v>184853.4</c:v>
                </c:pt>
                <c:pt idx="6">
                  <c:v>174632.09999999998</c:v>
                </c:pt>
                <c:pt idx="7">
                  <c:v>171005.8</c:v>
                </c:pt>
                <c:pt idx="8">
                  <c:v>161815.1</c:v>
                </c:pt>
                <c:pt idx="9">
                  <c:v>125132.70000000001</c:v>
                </c:pt>
              </c:numCache>
            </c:numRef>
          </c:val>
          <c:smooth val="0"/>
          <c:extLst>
            <c:ext xmlns:c16="http://schemas.microsoft.com/office/drawing/2014/chart" uri="{C3380CC4-5D6E-409C-BE32-E72D297353CC}">
              <c16:uniqueId val="{00000001-CC7C-41F8-A4FD-2435663E0431}"/>
            </c:ext>
          </c:extLst>
        </c:ser>
        <c:ser>
          <c:idx val="1"/>
          <c:order val="1"/>
          <c:tx>
            <c:strRef>
              <c:f>Sheet4!$A$109</c:f>
              <c:strCache>
                <c:ptCount val="1"/>
                <c:pt idx="0">
                  <c:v>Extra-SADC Imports (CIF)</c:v>
                </c:pt>
              </c:strCache>
            </c:strRef>
          </c:tx>
          <c:spPr>
            <a:ln w="38100" cap="rnd">
              <a:solidFill>
                <a:schemeClr val="accent2"/>
              </a:solidFill>
              <a:round/>
            </a:ln>
            <a:effectLst/>
          </c:spPr>
          <c:marker>
            <c:symbol val="none"/>
          </c:marker>
          <c:cat>
            <c:numRef>
              <c:f>Sheet4!$B$107:$K$107</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Sheet4!$B$109:$K$109</c:f>
              <c:numCache>
                <c:formatCode>_(* #,##0_);_(* \(#,##0\);_(* "-"??_);_(@_)</c:formatCode>
                <c:ptCount val="10"/>
                <c:pt idx="0">
                  <c:v>95162.6</c:v>
                </c:pt>
                <c:pt idx="1">
                  <c:v>106621.1</c:v>
                </c:pt>
                <c:pt idx="2">
                  <c:v>129839.2</c:v>
                </c:pt>
                <c:pt idx="3">
                  <c:v>118027.40000000001</c:v>
                </c:pt>
                <c:pt idx="4">
                  <c:v>125289.59999999999</c:v>
                </c:pt>
                <c:pt idx="5">
                  <c:v>154738.9</c:v>
                </c:pt>
                <c:pt idx="6">
                  <c:v>216505.60000000001</c:v>
                </c:pt>
                <c:pt idx="7">
                  <c:v>168617.7</c:v>
                </c:pt>
                <c:pt idx="8">
                  <c:v>177670.6</c:v>
                </c:pt>
                <c:pt idx="9">
                  <c:v>153109.4</c:v>
                </c:pt>
              </c:numCache>
            </c:numRef>
          </c:val>
          <c:smooth val="0"/>
          <c:extLst>
            <c:ext xmlns:c16="http://schemas.microsoft.com/office/drawing/2014/chart" uri="{C3380CC4-5D6E-409C-BE32-E72D297353CC}">
              <c16:uniqueId val="{00000002-CC7C-41F8-A4FD-2435663E0431}"/>
            </c:ext>
          </c:extLst>
        </c:ser>
        <c:dLbls>
          <c:showLegendKey val="0"/>
          <c:showVal val="0"/>
          <c:showCatName val="0"/>
          <c:showSerName val="0"/>
          <c:showPercent val="0"/>
          <c:showBubbleSize val="0"/>
        </c:dLbls>
        <c:marker val="1"/>
        <c:smooth val="0"/>
        <c:axId val="210548208"/>
        <c:axId val="210547880"/>
      </c:lineChart>
      <c:catAx>
        <c:axId val="21054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210547880"/>
        <c:crosses val="autoZero"/>
        <c:auto val="1"/>
        <c:lblAlgn val="ctr"/>
        <c:lblOffset val="100"/>
        <c:noMultiLvlLbl val="0"/>
      </c:catAx>
      <c:valAx>
        <c:axId val="210547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en-US" b="1">
                    <a:effectLst>
                      <a:outerShdw blurRad="38100" dist="38100" dir="2700000" algn="tl">
                        <a:srgbClr val="000000">
                          <a:alpha val="43137"/>
                        </a:srgbClr>
                      </a:outerShdw>
                    </a:effectLst>
                  </a:rPr>
                  <a:t>Million US$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210548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SADC Sugar Exports AS % of World</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854846467025048"/>
          <c:y val="0.11050239589938861"/>
          <c:w val="0.83439676129282814"/>
          <c:h val="0.81663913382407061"/>
        </c:manualLayout>
      </c:layout>
      <c:lineChart>
        <c:grouping val="standard"/>
        <c:varyColors val="0"/>
        <c:ser>
          <c:idx val="0"/>
          <c:order val="0"/>
          <c:tx>
            <c:strRef>
              <c:f>Sheet2!$A$9</c:f>
              <c:strCache>
                <c:ptCount val="1"/>
                <c:pt idx="0">
                  <c:v>SADC AS % Of World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Sheet2!$B$8:$H$8</c:f>
              <c:numCache>
                <c:formatCode>General</c:formatCode>
                <c:ptCount val="7"/>
                <c:pt idx="0">
                  <c:v>2011</c:v>
                </c:pt>
                <c:pt idx="1">
                  <c:v>2012</c:v>
                </c:pt>
                <c:pt idx="2">
                  <c:v>2013</c:v>
                </c:pt>
                <c:pt idx="3">
                  <c:v>2014</c:v>
                </c:pt>
                <c:pt idx="4">
                  <c:v>2015</c:v>
                </c:pt>
                <c:pt idx="5">
                  <c:v>2016</c:v>
                </c:pt>
                <c:pt idx="6">
                  <c:v>2017</c:v>
                </c:pt>
              </c:numCache>
            </c:numRef>
          </c:cat>
          <c:val>
            <c:numRef>
              <c:f>Sheet2!$B$9:$H$9</c:f>
              <c:numCache>
                <c:formatCode>0.0%</c:formatCode>
                <c:ptCount val="7"/>
                <c:pt idx="0">
                  <c:v>3.9193987515918856E-2</c:v>
                </c:pt>
                <c:pt idx="1">
                  <c:v>4.290492746077789E-2</c:v>
                </c:pt>
                <c:pt idx="2">
                  <c:v>4.1971863047763756E-2</c:v>
                </c:pt>
                <c:pt idx="3">
                  <c:v>4.5558875038631916E-2</c:v>
                </c:pt>
                <c:pt idx="4">
                  <c:v>3.250610033151867E-2</c:v>
                </c:pt>
                <c:pt idx="5">
                  <c:v>2.606986822997379E-2</c:v>
                </c:pt>
                <c:pt idx="6">
                  <c:v>2.9562125088755289E-2</c:v>
                </c:pt>
              </c:numCache>
            </c:numRef>
          </c:val>
          <c:smooth val="0"/>
          <c:extLst>
            <c:ext xmlns:c16="http://schemas.microsoft.com/office/drawing/2014/chart" uri="{C3380CC4-5D6E-409C-BE32-E72D297353CC}">
              <c16:uniqueId val="{00000000-92B3-4286-A4AF-1B295D552472}"/>
            </c:ext>
          </c:extLst>
        </c:ser>
        <c:dLbls>
          <c:showLegendKey val="0"/>
          <c:showVal val="0"/>
          <c:showCatName val="0"/>
          <c:showSerName val="0"/>
          <c:showPercent val="0"/>
          <c:showBubbleSize val="0"/>
        </c:dLbls>
        <c:smooth val="0"/>
        <c:axId val="215858560"/>
        <c:axId val="215849704"/>
      </c:lineChart>
      <c:catAx>
        <c:axId val="21585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5849704"/>
        <c:crosses val="autoZero"/>
        <c:auto val="1"/>
        <c:lblAlgn val="ctr"/>
        <c:lblOffset val="100"/>
        <c:noMultiLvlLbl val="0"/>
      </c:catAx>
      <c:valAx>
        <c:axId val="215849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Percent</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5858560"/>
        <c:crosses val="autoZero"/>
        <c:crossBetween val="between"/>
      </c:valAx>
      <c:spPr>
        <a:noFill/>
        <a:ln>
          <a:noFill/>
        </a:ln>
        <a:effectLst/>
      </c:spPr>
    </c:plotArea>
    <c:plotVisOnly val="1"/>
    <c:dispBlanksAs val="gap"/>
    <c:showDLblsOverMax val="0"/>
  </c:chart>
  <c:spPr>
    <a:solidFill>
      <a:schemeClr val="accent6">
        <a:lumMod val="20000"/>
        <a:lumOff val="80000"/>
      </a:schemeClr>
    </a:solidFill>
    <a:ln>
      <a:noFill/>
    </a:ln>
    <a:effectLst/>
  </c:spPr>
  <c:txPr>
    <a:bodyPr/>
    <a:lstStyle/>
    <a:p>
      <a:pPr>
        <a:defRPr sz="12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Average SADC Sugar Exports as Share of MS Exports</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General!$M$57</c:f>
              <c:strCache>
                <c:ptCount val="1"/>
                <c:pt idx="0">
                  <c:v>Average SADC Sugar Exports as Share of MS 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General!$N$56:$S$56</c:f>
              <c:numCache>
                <c:formatCode>General</c:formatCode>
                <c:ptCount val="6"/>
                <c:pt idx="0">
                  <c:v>2011</c:v>
                </c:pt>
                <c:pt idx="1">
                  <c:v>2012</c:v>
                </c:pt>
                <c:pt idx="2">
                  <c:v>2013</c:v>
                </c:pt>
                <c:pt idx="3">
                  <c:v>2014</c:v>
                </c:pt>
                <c:pt idx="4">
                  <c:v>2015</c:v>
                </c:pt>
                <c:pt idx="5">
                  <c:v>2016</c:v>
                </c:pt>
              </c:numCache>
            </c:numRef>
          </c:cat>
          <c:val>
            <c:numRef>
              <c:f>General!$N$57:$S$57</c:f>
              <c:numCache>
                <c:formatCode>0.0%</c:formatCode>
                <c:ptCount val="6"/>
                <c:pt idx="0">
                  <c:v>6.0575000000000004E-2</c:v>
                </c:pt>
                <c:pt idx="1">
                  <c:v>6.9926016664288784E-2</c:v>
                </c:pt>
                <c:pt idx="2">
                  <c:v>7.2939527179933308E-2</c:v>
                </c:pt>
                <c:pt idx="3">
                  <c:v>4.6975907699461389E-2</c:v>
                </c:pt>
                <c:pt idx="4">
                  <c:v>5.1914727466877059E-2</c:v>
                </c:pt>
                <c:pt idx="5">
                  <c:v>4.5663033344778579E-2</c:v>
                </c:pt>
              </c:numCache>
            </c:numRef>
          </c:val>
          <c:smooth val="0"/>
          <c:extLst>
            <c:ext xmlns:c16="http://schemas.microsoft.com/office/drawing/2014/chart" uri="{C3380CC4-5D6E-409C-BE32-E72D297353CC}">
              <c16:uniqueId val="{00000000-F431-4E85-99C0-9787FDDDF575}"/>
            </c:ext>
          </c:extLst>
        </c:ser>
        <c:dLbls>
          <c:showLegendKey val="0"/>
          <c:showVal val="0"/>
          <c:showCatName val="0"/>
          <c:showSerName val="0"/>
          <c:showPercent val="0"/>
          <c:showBubbleSize val="0"/>
        </c:dLbls>
        <c:smooth val="0"/>
        <c:axId val="209663912"/>
        <c:axId val="209667192"/>
      </c:lineChart>
      <c:catAx>
        <c:axId val="20966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9667192"/>
        <c:crosses val="autoZero"/>
        <c:auto val="1"/>
        <c:lblAlgn val="ctr"/>
        <c:lblOffset val="100"/>
        <c:noMultiLvlLbl val="0"/>
      </c:catAx>
      <c:valAx>
        <c:axId val="209667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Percent</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9663912"/>
        <c:crosses val="autoZero"/>
        <c:crossBetween val="between"/>
      </c:valAx>
      <c:spPr>
        <a:noFill/>
        <a:ln>
          <a:noFill/>
        </a:ln>
        <a:effectLst/>
      </c:spPr>
    </c:plotArea>
    <c:plotVisOnly val="1"/>
    <c:dispBlanksAs val="gap"/>
    <c:showDLblsOverMax val="0"/>
  </c:chart>
  <c:spPr>
    <a:solidFill>
      <a:schemeClr val="accent6">
        <a:lumMod val="20000"/>
        <a:lumOff val="80000"/>
      </a:schemeClr>
    </a:solidFill>
    <a:ln>
      <a:noFill/>
    </a:ln>
    <a:effectLst/>
  </c:spPr>
  <c:txPr>
    <a:bodyPr/>
    <a:lstStyle/>
    <a:p>
      <a:pPr>
        <a:defRPr sz="12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99CF16-4B90-4F42-B12E-ED3E0F5400F1}" type="datetimeFigureOut">
              <a:rPr lang="en-GB" smtClean="0"/>
              <a:t>28/08/2019</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14179E-1AFE-4352-826E-F9C7124C8947}" type="slidenum">
              <a:rPr lang="en-GB" smtClean="0"/>
              <a:t>‹#›</a:t>
            </a:fld>
            <a:endParaRPr lang="en-GB"/>
          </a:p>
        </p:txBody>
      </p:sp>
    </p:spTree>
    <p:extLst>
      <p:ext uri="{BB962C8B-B14F-4D97-AF65-F5344CB8AC3E}">
        <p14:creationId xmlns:p14="http://schemas.microsoft.com/office/powerpoint/2010/main" val="210650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producers…. SA, Eswatini,</a:t>
            </a:r>
            <a:r>
              <a:rPr lang="en-US" baseline="0" dirty="0" smtClean="0"/>
              <a:t> Zimbabwe, Mauritius, Zambia, Tanzania and Mozambique</a:t>
            </a:r>
            <a:endParaRPr lang="en-GB" dirty="0"/>
          </a:p>
        </p:txBody>
      </p:sp>
      <p:sp>
        <p:nvSpPr>
          <p:cNvPr id="4" name="Slide Number Placeholder 3"/>
          <p:cNvSpPr>
            <a:spLocks noGrp="1"/>
          </p:cNvSpPr>
          <p:nvPr>
            <p:ph type="sldNum" sz="quarter" idx="10"/>
          </p:nvPr>
        </p:nvSpPr>
        <p:spPr/>
        <p:txBody>
          <a:bodyPr/>
          <a:lstStyle/>
          <a:p>
            <a:fld id="{0414179E-1AFE-4352-826E-F9C7124C8947}" type="slidenum">
              <a:rPr lang="en-GB" smtClean="0"/>
              <a:t>3</a:t>
            </a:fld>
            <a:endParaRPr lang="en-GB"/>
          </a:p>
        </p:txBody>
      </p:sp>
    </p:spTree>
    <p:extLst>
      <p:ext uri="{BB962C8B-B14F-4D97-AF65-F5344CB8AC3E}">
        <p14:creationId xmlns:p14="http://schemas.microsoft.com/office/powerpoint/2010/main" val="260327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400" dirty="0" smtClean="0"/>
              <a:t>the production of green energy and biofuels</a:t>
            </a:r>
          </a:p>
          <a:p>
            <a:pPr marL="171450" indent="-171450">
              <a:buFont typeface="Arial" panose="020B0604020202020204" pitchFamily="34" charset="0"/>
              <a:buChar char="•"/>
            </a:pPr>
            <a:r>
              <a:rPr lang="en-US" sz="2400" dirty="0" smtClean="0"/>
              <a:t>developing products such as bio-chemicals and bio-plastics</a:t>
            </a:r>
          </a:p>
          <a:p>
            <a:pPr marL="171450" indent="-171450">
              <a:buFont typeface="Arial" panose="020B0604020202020204" pitchFamily="34" charset="0"/>
              <a:buChar char="•"/>
            </a:pPr>
            <a:r>
              <a:rPr lang="en-US" sz="2400" dirty="0" err="1" smtClean="0"/>
              <a:t>speciality</a:t>
            </a:r>
            <a:r>
              <a:rPr lang="en-US" sz="2400" dirty="0" smtClean="0"/>
              <a:t> sugars and organic sugar production</a:t>
            </a:r>
            <a:endParaRPr lang="en-GB" sz="2400" dirty="0"/>
          </a:p>
        </p:txBody>
      </p:sp>
      <p:sp>
        <p:nvSpPr>
          <p:cNvPr id="4" name="Slide Number Placeholder 3"/>
          <p:cNvSpPr>
            <a:spLocks noGrp="1"/>
          </p:cNvSpPr>
          <p:nvPr>
            <p:ph type="sldNum" sz="quarter" idx="10"/>
          </p:nvPr>
        </p:nvSpPr>
        <p:spPr/>
        <p:txBody>
          <a:bodyPr/>
          <a:lstStyle/>
          <a:p>
            <a:fld id="{0414179E-1AFE-4352-826E-F9C7124C8947}" type="slidenum">
              <a:rPr lang="en-GB" smtClean="0"/>
              <a:t>21</a:t>
            </a:fld>
            <a:endParaRPr lang="en-GB"/>
          </a:p>
        </p:txBody>
      </p:sp>
    </p:spTree>
    <p:extLst>
      <p:ext uri="{BB962C8B-B14F-4D97-AF65-F5344CB8AC3E}">
        <p14:creationId xmlns:p14="http://schemas.microsoft.com/office/powerpoint/2010/main" val="426323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414179E-1AFE-4352-826E-F9C7124C8947}" type="slidenum">
              <a:rPr lang="en-GB" smtClean="0"/>
              <a:t>22</a:t>
            </a:fld>
            <a:endParaRPr lang="en-GB"/>
          </a:p>
        </p:txBody>
      </p:sp>
    </p:spTree>
    <p:extLst>
      <p:ext uri="{BB962C8B-B14F-4D97-AF65-F5344CB8AC3E}">
        <p14:creationId xmlns:p14="http://schemas.microsoft.com/office/powerpoint/2010/main" val="275776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14179E-1AFE-4352-826E-F9C7124C8947}" type="slidenum">
              <a:rPr lang="en-GB" smtClean="0"/>
              <a:t>4</a:t>
            </a:fld>
            <a:endParaRPr lang="en-GB"/>
          </a:p>
        </p:txBody>
      </p:sp>
    </p:spTree>
    <p:extLst>
      <p:ext uri="{BB962C8B-B14F-4D97-AF65-F5344CB8AC3E}">
        <p14:creationId xmlns:p14="http://schemas.microsoft.com/office/powerpoint/2010/main" val="31650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14179E-1AFE-4352-826E-F9C7124C8947}" type="slidenum">
              <a:rPr lang="en-GB" smtClean="0"/>
              <a:t>5</a:t>
            </a:fld>
            <a:endParaRPr lang="en-GB"/>
          </a:p>
        </p:txBody>
      </p:sp>
    </p:spTree>
    <p:extLst>
      <p:ext uri="{BB962C8B-B14F-4D97-AF65-F5344CB8AC3E}">
        <p14:creationId xmlns:p14="http://schemas.microsoft.com/office/powerpoint/2010/main" val="261257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producers…. SA, Eswatini,</a:t>
            </a:r>
            <a:r>
              <a:rPr lang="en-US" baseline="0" dirty="0" smtClean="0"/>
              <a:t> Zimbabwe, Mauritius, Zambia, Tanzania and Mozambique</a:t>
            </a:r>
            <a:endParaRPr lang="en-GB" dirty="0"/>
          </a:p>
        </p:txBody>
      </p:sp>
      <p:sp>
        <p:nvSpPr>
          <p:cNvPr id="4" name="Slide Number Placeholder 3"/>
          <p:cNvSpPr>
            <a:spLocks noGrp="1"/>
          </p:cNvSpPr>
          <p:nvPr>
            <p:ph type="sldNum" sz="quarter" idx="10"/>
          </p:nvPr>
        </p:nvSpPr>
        <p:spPr/>
        <p:txBody>
          <a:bodyPr/>
          <a:lstStyle/>
          <a:p>
            <a:fld id="{0414179E-1AFE-4352-826E-F9C7124C8947}" type="slidenum">
              <a:rPr lang="en-GB" smtClean="0"/>
              <a:t>6</a:t>
            </a:fld>
            <a:endParaRPr lang="en-GB"/>
          </a:p>
        </p:txBody>
      </p:sp>
    </p:spTree>
    <p:extLst>
      <p:ext uri="{BB962C8B-B14F-4D97-AF65-F5344CB8AC3E}">
        <p14:creationId xmlns:p14="http://schemas.microsoft.com/office/powerpoint/2010/main" val="279082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producers…. SA, Eswatini,</a:t>
            </a:r>
            <a:r>
              <a:rPr lang="en-US" baseline="0" dirty="0" smtClean="0"/>
              <a:t> Zimbabwe, Mauritius, Zambia, Tanzania and Mozambique</a:t>
            </a:r>
            <a:endParaRPr lang="en-GB" dirty="0"/>
          </a:p>
        </p:txBody>
      </p:sp>
      <p:sp>
        <p:nvSpPr>
          <p:cNvPr id="4" name="Slide Number Placeholder 3"/>
          <p:cNvSpPr>
            <a:spLocks noGrp="1"/>
          </p:cNvSpPr>
          <p:nvPr>
            <p:ph type="sldNum" sz="quarter" idx="10"/>
          </p:nvPr>
        </p:nvSpPr>
        <p:spPr/>
        <p:txBody>
          <a:bodyPr/>
          <a:lstStyle/>
          <a:p>
            <a:fld id="{0414179E-1AFE-4352-826E-F9C7124C8947}" type="slidenum">
              <a:rPr lang="en-GB" smtClean="0"/>
              <a:t>7</a:t>
            </a:fld>
            <a:endParaRPr lang="en-GB"/>
          </a:p>
        </p:txBody>
      </p:sp>
    </p:spTree>
    <p:extLst>
      <p:ext uri="{BB962C8B-B14F-4D97-AF65-F5344CB8AC3E}">
        <p14:creationId xmlns:p14="http://schemas.microsoft.com/office/powerpoint/2010/main" val="276462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There is a need to minimize costs of production to below world cane average for the countries which are above the world average </a:t>
            </a:r>
          </a:p>
          <a:p>
            <a:pPr marL="174708" indent="-174708">
              <a:buFont typeface="Arial" panose="020B0604020202020204" pitchFamily="34" charset="0"/>
              <a:buChar char="•"/>
            </a:pPr>
            <a:r>
              <a:rPr lang="en-US" baseline="0" dirty="0" smtClean="0"/>
              <a:t>Countries with below the world cane average costs …… Malawi, Zimbabwe, Zambia and Eswatini</a:t>
            </a:r>
            <a:endParaRPr lang="en-GB" dirty="0"/>
          </a:p>
        </p:txBody>
      </p:sp>
      <p:sp>
        <p:nvSpPr>
          <p:cNvPr id="4" name="Slide Number Placeholder 3"/>
          <p:cNvSpPr>
            <a:spLocks noGrp="1"/>
          </p:cNvSpPr>
          <p:nvPr>
            <p:ph type="sldNum" sz="quarter" idx="10"/>
          </p:nvPr>
        </p:nvSpPr>
        <p:spPr/>
        <p:txBody>
          <a:bodyPr/>
          <a:lstStyle/>
          <a:p>
            <a:fld id="{0414179E-1AFE-4352-826E-F9C7124C8947}" type="slidenum">
              <a:rPr lang="en-GB" smtClean="0"/>
              <a:t>8</a:t>
            </a:fld>
            <a:endParaRPr lang="en-GB"/>
          </a:p>
        </p:txBody>
      </p:sp>
    </p:spTree>
    <p:extLst>
      <p:ext uri="{BB962C8B-B14F-4D97-AF65-F5344CB8AC3E}">
        <p14:creationId xmlns:p14="http://schemas.microsoft.com/office/powerpoint/2010/main" val="226307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414179E-1AFE-4352-826E-F9C7124C8947}" type="slidenum">
              <a:rPr lang="en-GB" smtClean="0"/>
              <a:t>11</a:t>
            </a:fld>
            <a:endParaRPr lang="en-GB"/>
          </a:p>
        </p:txBody>
      </p:sp>
    </p:spTree>
    <p:extLst>
      <p:ext uri="{BB962C8B-B14F-4D97-AF65-F5344CB8AC3E}">
        <p14:creationId xmlns:p14="http://schemas.microsoft.com/office/powerpoint/2010/main" val="80075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414179E-1AFE-4352-826E-F9C7124C8947}" type="slidenum">
              <a:rPr lang="en-GB" smtClean="0"/>
              <a:t>13</a:t>
            </a:fld>
            <a:endParaRPr lang="en-GB"/>
          </a:p>
        </p:txBody>
      </p:sp>
    </p:spTree>
    <p:extLst>
      <p:ext uri="{BB962C8B-B14F-4D97-AF65-F5344CB8AC3E}">
        <p14:creationId xmlns:p14="http://schemas.microsoft.com/office/powerpoint/2010/main" val="428065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ongoing</a:t>
            </a:r>
            <a:r>
              <a:rPr lang="en-US" baseline="0" dirty="0" smtClean="0"/>
              <a:t> discourse on the new world trade order provide an opportunity for SADC sugar producers (through their governments) to lobby for dismantling of trade barriers. </a:t>
            </a:r>
          </a:p>
          <a:p>
            <a:pPr marL="171450" indent="-171450">
              <a:buFont typeface="Arial" panose="020B0604020202020204" pitchFamily="34" charset="0"/>
              <a:buChar char="•"/>
            </a:pPr>
            <a:r>
              <a:rPr lang="en-US" baseline="0" dirty="0" smtClean="0"/>
              <a:t>However, necessary reforms have to be undertaken in the sub-continent to improve competitiveness….</a:t>
            </a:r>
            <a:endParaRPr lang="en-ZA" dirty="0"/>
          </a:p>
        </p:txBody>
      </p:sp>
      <p:sp>
        <p:nvSpPr>
          <p:cNvPr id="4" name="Slide Number Placeholder 3"/>
          <p:cNvSpPr>
            <a:spLocks noGrp="1"/>
          </p:cNvSpPr>
          <p:nvPr>
            <p:ph type="sldNum" sz="quarter" idx="10"/>
          </p:nvPr>
        </p:nvSpPr>
        <p:spPr/>
        <p:txBody>
          <a:bodyPr/>
          <a:lstStyle/>
          <a:p>
            <a:fld id="{0414179E-1AFE-4352-826E-F9C7124C8947}" type="slidenum">
              <a:rPr lang="en-GB" smtClean="0"/>
              <a:t>16</a:t>
            </a:fld>
            <a:endParaRPr lang="en-GB"/>
          </a:p>
        </p:txBody>
      </p:sp>
    </p:spTree>
    <p:extLst>
      <p:ext uri="{BB962C8B-B14F-4D97-AF65-F5344CB8AC3E}">
        <p14:creationId xmlns:p14="http://schemas.microsoft.com/office/powerpoint/2010/main" val="92470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8/28/2019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4.wdp"/><Relationship Id="rId1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jpeg"/><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notesSlide" Target="../notesSlides/notesSlide10.xml"/><Relationship Id="rId16"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7.png"/><Relationship Id="rId15" Type="http://schemas.openxmlformats.org/officeDocument/2006/relationships/image" Target="../media/image14.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jpg"/><Relationship Id="rId1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FSSP CONFERENCE 2019</a:t>
            </a:r>
            <a:endParaRPr lang="en-US" dirty="0"/>
          </a:p>
        </p:txBody>
      </p:sp>
      <p:sp>
        <p:nvSpPr>
          <p:cNvPr id="3" name="Subtitle 2"/>
          <p:cNvSpPr>
            <a:spLocks noGrp="1"/>
          </p:cNvSpPr>
          <p:nvPr>
            <p:ph type="subTitle" idx="1"/>
          </p:nvPr>
        </p:nvSpPr>
        <p:spPr/>
        <p:txBody>
          <a:bodyPr/>
          <a:lstStyle/>
          <a:p>
            <a:pPr algn="ctr"/>
            <a:r>
              <a:rPr lang="en-US" sz="4800" b="1" dirty="0" smtClean="0"/>
              <a:t>THE FUTURE OF SUGAR</a:t>
            </a:r>
            <a:endParaRPr lang="en-US" b="1" dirty="0"/>
          </a:p>
        </p:txBody>
      </p:sp>
    </p:spTree>
    <p:extLst>
      <p:ext uri="{BB962C8B-B14F-4D97-AF65-F5344CB8AC3E}">
        <p14:creationId xmlns:p14="http://schemas.microsoft.com/office/powerpoint/2010/main" val="2601654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127" y="210643"/>
            <a:ext cx="9389485" cy="890654"/>
          </a:xfrm>
        </p:spPr>
        <p:txBody>
          <a:bodyPr/>
          <a:lstStyle/>
          <a:p>
            <a:r>
              <a:rPr lang="en-US" b="1" dirty="0" smtClean="0"/>
              <a:t>Intra-SADC Trade Still Remains Very Low</a:t>
            </a:r>
            <a:endParaRPr lang="en-US" b="1" dirty="0"/>
          </a:p>
        </p:txBody>
      </p:sp>
      <p:sp>
        <p:nvSpPr>
          <p:cNvPr id="3" name="Content Placeholder 2"/>
          <p:cNvSpPr>
            <a:spLocks noGrp="1"/>
          </p:cNvSpPr>
          <p:nvPr>
            <p:ph idx="1"/>
          </p:nvPr>
        </p:nvSpPr>
        <p:spPr>
          <a:xfrm>
            <a:off x="556591" y="1160890"/>
            <a:ext cx="11402171" cy="5502303"/>
          </a:xfrm>
          <a:solidFill>
            <a:schemeClr val="bg1"/>
          </a:solidFill>
        </p:spPr>
        <p:txBody>
          <a:bodyPr>
            <a:normAutofit fontScale="92500" lnSpcReduction="10000"/>
          </a:bodyPr>
          <a:lstStyle/>
          <a:p>
            <a:r>
              <a:rPr lang="en-US" sz="2400" b="1" dirty="0" smtClean="0"/>
              <a:t>According to a study by OECD, July 2017, intra-SADC </a:t>
            </a:r>
            <a:r>
              <a:rPr lang="en-US" sz="2400" b="1" dirty="0"/>
              <a:t>trade has increased slightly since the creation of the </a:t>
            </a:r>
            <a:r>
              <a:rPr lang="en-US" sz="2400" b="1" dirty="0" smtClean="0"/>
              <a:t>Free </a:t>
            </a:r>
            <a:r>
              <a:rPr lang="en-US" sz="2400" b="1" dirty="0"/>
              <a:t>T</a:t>
            </a:r>
            <a:r>
              <a:rPr lang="en-US" sz="2400" b="1" dirty="0" smtClean="0"/>
              <a:t>rade </a:t>
            </a:r>
            <a:r>
              <a:rPr lang="en-US" sz="2400" b="1" dirty="0"/>
              <a:t>A</a:t>
            </a:r>
            <a:r>
              <a:rPr lang="en-US" sz="2400" b="1" dirty="0" smtClean="0"/>
              <a:t>rea </a:t>
            </a:r>
            <a:r>
              <a:rPr lang="en-US" sz="2400" b="1" dirty="0"/>
              <a:t>(FTA) in 2008 with an estimated </a:t>
            </a:r>
            <a:r>
              <a:rPr lang="en-US" sz="2400" b="1" dirty="0" smtClean="0"/>
              <a:t>85% of intra-regional </a:t>
            </a:r>
            <a:r>
              <a:rPr lang="en-US" sz="2400" b="1" dirty="0"/>
              <a:t>trade subject to zero </a:t>
            </a:r>
            <a:r>
              <a:rPr lang="en-US" sz="2400" b="1" dirty="0" smtClean="0"/>
              <a:t>duty;</a:t>
            </a:r>
          </a:p>
          <a:p>
            <a:r>
              <a:rPr lang="en-US" sz="2400" b="1" dirty="0" smtClean="0"/>
              <a:t>According to that study, Intra-SADC </a:t>
            </a:r>
            <a:r>
              <a:rPr lang="en-US" sz="2400" b="1" dirty="0"/>
              <a:t>trade </a:t>
            </a:r>
            <a:r>
              <a:rPr lang="en-US" sz="2400" b="1" dirty="0" smtClean="0"/>
              <a:t>hovers around 10%, and this is </a:t>
            </a:r>
            <a:r>
              <a:rPr lang="en-US" sz="2400" b="1" dirty="0"/>
              <a:t>low compared to other regions like the South-East Asian Nations </a:t>
            </a:r>
            <a:r>
              <a:rPr lang="en-US" sz="2400" b="1" dirty="0" smtClean="0"/>
              <a:t>(at 24</a:t>
            </a:r>
            <a:r>
              <a:rPr lang="en-US" sz="2400" b="1" dirty="0"/>
              <a:t>%) and the </a:t>
            </a:r>
            <a:r>
              <a:rPr lang="en-US" sz="2400" b="1" dirty="0" smtClean="0"/>
              <a:t>EU (at 40%);</a:t>
            </a:r>
          </a:p>
          <a:p>
            <a:r>
              <a:rPr lang="en-US" sz="2400" b="1" dirty="0" smtClean="0"/>
              <a:t>This implies </a:t>
            </a:r>
            <a:r>
              <a:rPr lang="en-US" sz="2400" b="1" dirty="0"/>
              <a:t>that </a:t>
            </a:r>
            <a:r>
              <a:rPr lang="en-US" sz="2400" b="1" dirty="0" smtClean="0"/>
              <a:t>about 90% </a:t>
            </a:r>
            <a:r>
              <a:rPr lang="en-US" sz="2400" b="1" dirty="0"/>
              <a:t>of SADC’s trade is </a:t>
            </a:r>
            <a:r>
              <a:rPr lang="en-US" sz="2400" b="1" dirty="0" smtClean="0"/>
              <a:t>happening with </a:t>
            </a:r>
            <a:r>
              <a:rPr lang="en-US" sz="2400" b="1" dirty="0"/>
              <a:t>external </a:t>
            </a:r>
            <a:r>
              <a:rPr lang="en-US" sz="2400" b="1" dirty="0" smtClean="0"/>
              <a:t>countries; [That’s why the sugar industry contributes significantly to Forex]</a:t>
            </a:r>
          </a:p>
          <a:p>
            <a:r>
              <a:rPr lang="en-US" sz="2400" b="1" dirty="0" smtClean="0"/>
              <a:t>If any trade does happen within SADC, it could be influenced </a:t>
            </a:r>
            <a:r>
              <a:rPr lang="en-US" sz="2400" b="1" dirty="0"/>
              <a:t>by South Africa which enjoys a significant trade </a:t>
            </a:r>
            <a:r>
              <a:rPr lang="en-US" sz="2400" b="1" dirty="0" smtClean="0"/>
              <a:t>influence in the region</a:t>
            </a:r>
            <a:r>
              <a:rPr lang="en-US" sz="2400" b="1" dirty="0"/>
              <a:t> </a:t>
            </a:r>
            <a:r>
              <a:rPr lang="en-US" sz="2400" b="1" dirty="0" smtClean="0"/>
              <a:t>due to her economic size relative to the other member states within SADC;</a:t>
            </a:r>
          </a:p>
          <a:p>
            <a:r>
              <a:rPr lang="en-US" sz="2400" b="1" dirty="0" smtClean="0"/>
              <a:t>RSA’s imports </a:t>
            </a:r>
            <a:r>
              <a:rPr lang="en-US" sz="2400" b="1" dirty="0"/>
              <a:t>from SADC are low compared to its exports toward SADC </a:t>
            </a:r>
            <a:r>
              <a:rPr lang="en-US" sz="2400" b="1" dirty="0" smtClean="0"/>
              <a:t>countries, </a:t>
            </a:r>
            <a:r>
              <a:rPr lang="en-US" sz="2400" b="1" dirty="0"/>
              <a:t>which creates a structural trade imbalance with the regional </a:t>
            </a:r>
            <a:r>
              <a:rPr lang="en-US" sz="2400" b="1" dirty="0" smtClean="0"/>
              <a:t>partners</a:t>
            </a:r>
            <a:r>
              <a:rPr lang="en-US" sz="2400" b="1" dirty="0"/>
              <a:t>;</a:t>
            </a:r>
            <a:endParaRPr lang="en-US" sz="2400" b="1" dirty="0" smtClean="0"/>
          </a:p>
          <a:p>
            <a:r>
              <a:rPr lang="en-US" sz="2400" b="1" dirty="0" smtClean="0"/>
              <a:t>This shows that there is a huge market in SADC since SADC </a:t>
            </a:r>
            <a:r>
              <a:rPr lang="en-US" sz="2400" b="1" dirty="0"/>
              <a:t>region is a non-negligible market for </a:t>
            </a:r>
            <a:r>
              <a:rPr lang="en-US" sz="2400" b="1" dirty="0" smtClean="0"/>
              <a:t>RSA.</a:t>
            </a:r>
            <a:endParaRPr lang="en-US" sz="2400" b="1" dirty="0"/>
          </a:p>
          <a:p>
            <a:endParaRPr lang="en-US" dirty="0"/>
          </a:p>
        </p:txBody>
      </p:sp>
    </p:spTree>
    <p:extLst>
      <p:ext uri="{BB962C8B-B14F-4D97-AF65-F5344CB8AC3E}">
        <p14:creationId xmlns:p14="http://schemas.microsoft.com/office/powerpoint/2010/main" val="4041906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655" y="326565"/>
            <a:ext cx="8911687" cy="733635"/>
          </a:xfrm>
        </p:spPr>
        <p:txBody>
          <a:bodyPr>
            <a:normAutofit fontScale="90000"/>
          </a:bodyPr>
          <a:lstStyle/>
          <a:p>
            <a:r>
              <a:rPr lang="en-US" b="1" dirty="0" smtClean="0"/>
              <a:t>SADC Trades More With Rest of the World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3842750"/>
              </p:ext>
            </p:extLst>
          </p:nvPr>
        </p:nvGraphicFramePr>
        <p:xfrm>
          <a:off x="657875" y="1104855"/>
          <a:ext cx="5567997" cy="3389584"/>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3"/>
          <p:cNvSpPr txBox="1">
            <a:spLocks/>
          </p:cNvSpPr>
          <p:nvPr/>
        </p:nvSpPr>
        <p:spPr>
          <a:xfrm>
            <a:off x="326004" y="4736729"/>
            <a:ext cx="11799736" cy="2121271"/>
          </a:xfrm>
          <a:prstGeom prst="rect">
            <a:avLst/>
          </a:prstGeom>
          <a:solidFill>
            <a:schemeClr val="bg1"/>
          </a:solidFill>
          <a:ln>
            <a:solidFill>
              <a:schemeClr val="accent2"/>
            </a:solidFill>
          </a:ln>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100" b="1" dirty="0" smtClean="0"/>
              <a:t>According to SADC Statistical Yearbook (2018), SADC tends to trade more with the rest of the world as depicted by both exports and imports;</a:t>
            </a:r>
          </a:p>
          <a:p>
            <a:r>
              <a:rPr lang="en-US" sz="2100" b="1" dirty="0" smtClean="0"/>
              <a:t>Intra-SADC Exports averaged $34.3 billion from 2006 to 2015 against $148.3 billion average in extra-SADC exports;</a:t>
            </a:r>
          </a:p>
          <a:p>
            <a:r>
              <a:rPr lang="en-US" sz="2100" b="1" dirty="0" smtClean="0"/>
              <a:t>The same applies for imports: Averaging $33.4 billion (intra) vs $144.6 billion (extra)</a:t>
            </a:r>
          </a:p>
          <a:p>
            <a:endParaRPr lang="en-US" sz="2100" dirty="0"/>
          </a:p>
        </p:txBody>
      </p:sp>
      <p:graphicFrame>
        <p:nvGraphicFramePr>
          <p:cNvPr id="6" name="Chart 5"/>
          <p:cNvGraphicFramePr>
            <a:graphicFrameLocks/>
          </p:cNvGraphicFramePr>
          <p:nvPr>
            <p:extLst>
              <p:ext uri="{D42A27DB-BD31-4B8C-83A1-F6EECF244321}">
                <p14:modId xmlns:p14="http://schemas.microsoft.com/office/powerpoint/2010/main" val="1894737428"/>
              </p:ext>
            </p:extLst>
          </p:nvPr>
        </p:nvGraphicFramePr>
        <p:xfrm>
          <a:off x="6483248" y="1060200"/>
          <a:ext cx="5642492" cy="34933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6687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12" y="125347"/>
            <a:ext cx="8911687" cy="733635"/>
          </a:xfrm>
        </p:spPr>
        <p:txBody>
          <a:bodyPr>
            <a:normAutofit fontScale="90000"/>
          </a:bodyPr>
          <a:lstStyle/>
          <a:p>
            <a:r>
              <a:rPr lang="en-US" b="1" dirty="0" smtClean="0"/>
              <a:t>SADC Trades More With Rest of the World</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9711777"/>
              </p:ext>
            </p:extLst>
          </p:nvPr>
        </p:nvGraphicFramePr>
        <p:xfrm>
          <a:off x="580445" y="946206"/>
          <a:ext cx="10924166" cy="3708922"/>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3"/>
          <p:cNvSpPr txBox="1">
            <a:spLocks/>
          </p:cNvSpPr>
          <p:nvPr/>
        </p:nvSpPr>
        <p:spPr>
          <a:xfrm>
            <a:off x="731520" y="4784435"/>
            <a:ext cx="10773092" cy="1921165"/>
          </a:xfrm>
          <a:prstGeom prst="rect">
            <a:avLst/>
          </a:prstGeom>
          <a:solidFill>
            <a:schemeClr val="bg1"/>
          </a:solidFill>
          <a:ln>
            <a:solidFill>
              <a:schemeClr val="accent2"/>
            </a:solidFill>
          </a:ln>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b="1" dirty="0" smtClean="0"/>
              <a:t>SADC has relatively enjoyed a positive trade balance (surplus) with the rest of the world;</a:t>
            </a:r>
          </a:p>
          <a:p>
            <a:r>
              <a:rPr lang="en-US" sz="2200" b="1" dirty="0" smtClean="0"/>
              <a:t>This implies that SADC exports more than it imports from </a:t>
            </a:r>
            <a:r>
              <a:rPr lang="en-US" sz="2200" b="1" dirty="0" err="1" smtClean="0"/>
              <a:t>RoW</a:t>
            </a:r>
            <a:r>
              <a:rPr lang="en-US" sz="2200" b="1" dirty="0" smtClean="0"/>
              <a:t> save for 2009, 2012, 2014 and 2015 when trade deficits were recorded.</a:t>
            </a:r>
          </a:p>
          <a:p>
            <a:endParaRPr lang="en-US" dirty="0"/>
          </a:p>
        </p:txBody>
      </p:sp>
      <p:cxnSp>
        <p:nvCxnSpPr>
          <p:cNvPr id="4" name="Straight Arrow Connector 3"/>
          <p:cNvCxnSpPr/>
          <p:nvPr/>
        </p:nvCxnSpPr>
        <p:spPr>
          <a:xfrm flipV="1">
            <a:off x="6317673" y="3685309"/>
            <a:ext cx="9236" cy="350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682182" y="3777673"/>
            <a:ext cx="9236" cy="369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252364" y="3685309"/>
            <a:ext cx="0" cy="350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1000509" y="3685309"/>
            <a:ext cx="9236" cy="350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683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12" y="125347"/>
            <a:ext cx="8911687" cy="733635"/>
          </a:xfrm>
        </p:spPr>
        <p:txBody>
          <a:bodyPr>
            <a:normAutofit fontScale="90000"/>
          </a:bodyPr>
          <a:lstStyle/>
          <a:p>
            <a:r>
              <a:rPr lang="en-US" b="1" dirty="0" smtClean="0"/>
              <a:t>SADC Trades More With Rest of the World</a:t>
            </a:r>
            <a:endParaRPr lang="en-US" b="1" dirty="0"/>
          </a:p>
        </p:txBody>
      </p:sp>
      <p:pic>
        <p:nvPicPr>
          <p:cNvPr id="19" name="Picture 18"/>
          <p:cNvPicPr>
            <a:picLocks noChangeAspect="1"/>
          </p:cNvPicPr>
          <p:nvPr/>
        </p:nvPicPr>
        <p:blipFill>
          <a:blip r:embed="rId3"/>
          <a:stretch>
            <a:fillRect/>
          </a:stretch>
        </p:blipFill>
        <p:spPr>
          <a:xfrm>
            <a:off x="1556297" y="979389"/>
            <a:ext cx="9997843" cy="2158515"/>
          </a:xfrm>
          <a:prstGeom prst="rect">
            <a:avLst/>
          </a:prstGeom>
        </p:spPr>
      </p:pic>
      <p:pic>
        <p:nvPicPr>
          <p:cNvPr id="20" name="Picture 19"/>
          <p:cNvPicPr>
            <a:picLocks noChangeAspect="1"/>
          </p:cNvPicPr>
          <p:nvPr/>
        </p:nvPicPr>
        <p:blipFill>
          <a:blip r:embed="rId4"/>
          <a:stretch>
            <a:fillRect/>
          </a:stretch>
        </p:blipFill>
        <p:spPr>
          <a:xfrm>
            <a:off x="2598933" y="3593533"/>
            <a:ext cx="6117470" cy="3142766"/>
          </a:xfrm>
          <a:prstGeom prst="rect">
            <a:avLst/>
          </a:prstGeom>
        </p:spPr>
      </p:pic>
    </p:spTree>
    <p:extLst>
      <p:ext uri="{BB962C8B-B14F-4D97-AF65-F5344CB8AC3E}">
        <p14:creationId xmlns:p14="http://schemas.microsoft.com/office/powerpoint/2010/main" val="1889463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024" y="250398"/>
            <a:ext cx="9420978" cy="777970"/>
          </a:xfrm>
        </p:spPr>
        <p:txBody>
          <a:bodyPr>
            <a:normAutofit/>
          </a:bodyPr>
          <a:lstStyle/>
          <a:p>
            <a:r>
              <a:rPr lang="en-US" b="1" dirty="0" smtClean="0">
                <a:effectLst>
                  <a:outerShdw blurRad="38100" dist="38100" dir="2700000" algn="tl">
                    <a:srgbClr val="000000">
                      <a:alpha val="43137"/>
                    </a:srgbClr>
                  </a:outerShdw>
                </a:effectLst>
              </a:rPr>
              <a:t>SADC Sugar Exports Low Relative To World</a:t>
            </a:r>
            <a:endParaRPr lang="en-U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855927133"/>
              </p:ext>
            </p:extLst>
          </p:nvPr>
        </p:nvGraphicFramePr>
        <p:xfrm>
          <a:off x="461176" y="1129086"/>
          <a:ext cx="6623115" cy="5518204"/>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7190746" y="1028368"/>
            <a:ext cx="4665973" cy="5618921"/>
          </a:xfrm>
          <a:solidFill>
            <a:schemeClr val="bg1"/>
          </a:solidFill>
        </p:spPr>
        <p:txBody>
          <a:bodyPr>
            <a:normAutofit/>
          </a:bodyPr>
          <a:lstStyle/>
          <a:p>
            <a:r>
              <a:rPr lang="en-US" sz="2200" b="1" dirty="0" smtClean="0"/>
              <a:t>According to ISO Year Book (2018), SADC Member States are lagging behind on the production of and trading in sugar;</a:t>
            </a:r>
          </a:p>
          <a:p>
            <a:r>
              <a:rPr lang="en-US" sz="2200" b="1" dirty="0" smtClean="0"/>
              <a:t>This is shown by the proportion of SADC sugar trade as a share of world sugar trade which hovers below 5% from 2011 to 2017;</a:t>
            </a:r>
          </a:p>
          <a:p>
            <a:r>
              <a:rPr lang="en-US" sz="2200" b="1" dirty="0" smtClean="0"/>
              <a:t>The trend has been deteriorating towards the latter years, reaching a low of 2.6% in 2016 before rising to 3.0% in 2017.</a:t>
            </a:r>
          </a:p>
          <a:p>
            <a:endParaRPr lang="en-US" dirty="0"/>
          </a:p>
        </p:txBody>
      </p:sp>
    </p:spTree>
    <p:extLst>
      <p:ext uri="{BB962C8B-B14F-4D97-AF65-F5344CB8AC3E}">
        <p14:creationId xmlns:p14="http://schemas.microsoft.com/office/powerpoint/2010/main" val="1549553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655" y="290155"/>
            <a:ext cx="8911687" cy="1001490"/>
          </a:xfrm>
        </p:spPr>
        <p:txBody>
          <a:bodyPr>
            <a:noAutofit/>
          </a:bodyPr>
          <a:lstStyle/>
          <a:p>
            <a:r>
              <a:rPr lang="en-US" sz="2800" b="1" dirty="0" smtClean="0">
                <a:effectLst>
                  <a:outerShdw blurRad="38100" dist="38100" dir="2700000" algn="tl">
                    <a:srgbClr val="000000">
                      <a:alpha val="43137"/>
                    </a:srgbClr>
                  </a:outerShdw>
                </a:effectLst>
              </a:rPr>
              <a:t>Collectively, Average For SADC Countries Exports of Sugar Relative To Total Exports Still Very Low</a:t>
            </a:r>
            <a:endParaRPr lang="en-US" sz="28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793794153"/>
              </p:ext>
            </p:extLst>
          </p:nvPr>
        </p:nvGraphicFramePr>
        <p:xfrm>
          <a:off x="429371" y="1566407"/>
          <a:ext cx="6091350" cy="4941065"/>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a:spLocks noGrp="1"/>
          </p:cNvSpPr>
          <p:nvPr>
            <p:ph sz="quarter" idx="4"/>
          </p:nvPr>
        </p:nvSpPr>
        <p:spPr>
          <a:xfrm>
            <a:off x="6782463" y="1291646"/>
            <a:ext cx="5160396" cy="5387450"/>
          </a:xfrm>
          <a:solidFill>
            <a:schemeClr val="bg1"/>
          </a:solidFill>
        </p:spPr>
        <p:txBody>
          <a:bodyPr>
            <a:noAutofit/>
          </a:bodyPr>
          <a:lstStyle/>
          <a:p>
            <a:r>
              <a:rPr lang="en-US" sz="2400" b="1" dirty="0" smtClean="0"/>
              <a:t>Drilling down to SADC Member States indicates that even their average share of sugar exports to total exports are not very impressive (below 8%);</a:t>
            </a:r>
          </a:p>
          <a:p>
            <a:r>
              <a:rPr lang="en-US" sz="2400" b="1" dirty="0" smtClean="0"/>
              <a:t>With the exception of Mauritius, </a:t>
            </a:r>
            <a:r>
              <a:rPr lang="en-US" sz="2400" b="1" dirty="0" err="1" smtClean="0"/>
              <a:t>Eswatini</a:t>
            </a:r>
            <a:r>
              <a:rPr lang="en-US" sz="2400" b="1" dirty="0" smtClean="0"/>
              <a:t> and Malawi which have sugar exports accounting for 15.2%, 14.8%, and 8.4% respectively to their total exports;</a:t>
            </a:r>
          </a:p>
          <a:p>
            <a:r>
              <a:rPr lang="en-US" sz="2400" b="1" dirty="0" smtClean="0"/>
              <a:t>And this could be due to their small size of their economies.</a:t>
            </a:r>
            <a:endParaRPr lang="en-US" sz="2400" b="1" dirty="0"/>
          </a:p>
        </p:txBody>
      </p:sp>
    </p:spTree>
    <p:extLst>
      <p:ext uri="{BB962C8B-B14F-4D97-AF65-F5344CB8AC3E}">
        <p14:creationId xmlns:p14="http://schemas.microsoft.com/office/powerpoint/2010/main" val="524547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729" y="189395"/>
            <a:ext cx="9583448" cy="822853"/>
          </a:xfrm>
        </p:spPr>
        <p:txBody>
          <a:bodyPr>
            <a:normAutofit/>
          </a:bodyPr>
          <a:lstStyle/>
          <a:p>
            <a:pPr algn="ctr"/>
            <a:r>
              <a:rPr lang="en-US" b="1" dirty="0" smtClean="0"/>
              <a:t>The world sugar market is highly distorted..</a:t>
            </a:r>
            <a:endParaRPr lang="en-US" b="1" dirty="0"/>
          </a:p>
        </p:txBody>
      </p:sp>
      <p:pic>
        <p:nvPicPr>
          <p:cNvPr id="7" name="Picture 6" descr="https://www.sugaralliance.org/wp-content/uploads/2019/02/ASA_inserts-2019_Revised-pg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39" y="824460"/>
            <a:ext cx="10845384" cy="6033540"/>
          </a:xfrm>
          <a:prstGeom prst="rect">
            <a:avLst/>
          </a:prstGeom>
          <a:noFill/>
          <a:ln>
            <a:noFill/>
          </a:ln>
        </p:spPr>
      </p:pic>
    </p:spTree>
    <p:extLst>
      <p:ext uri="{BB962C8B-B14F-4D97-AF65-F5344CB8AC3E}">
        <p14:creationId xmlns:p14="http://schemas.microsoft.com/office/powerpoint/2010/main" val="1658342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57" y="121939"/>
            <a:ext cx="9389485" cy="1107354"/>
          </a:xfrm>
        </p:spPr>
        <p:txBody>
          <a:bodyPr>
            <a:normAutofit fontScale="90000"/>
          </a:bodyPr>
          <a:lstStyle/>
          <a:p>
            <a:r>
              <a:rPr lang="en-ZA" b="1" dirty="0"/>
              <a:t>Southern Africa has an integration plan: but it’s short of sector </a:t>
            </a:r>
            <a:r>
              <a:rPr lang="en-ZA" b="1" dirty="0" smtClean="0"/>
              <a:t>specifics*</a:t>
            </a:r>
            <a:endParaRPr lang="en-ZA" dirty="0"/>
          </a:p>
        </p:txBody>
      </p:sp>
      <p:sp>
        <p:nvSpPr>
          <p:cNvPr id="3" name="Content Placeholder 2"/>
          <p:cNvSpPr>
            <a:spLocks noGrp="1"/>
          </p:cNvSpPr>
          <p:nvPr>
            <p:ph idx="1"/>
          </p:nvPr>
        </p:nvSpPr>
        <p:spPr>
          <a:xfrm>
            <a:off x="821298" y="1289849"/>
            <a:ext cx="11138569" cy="5119142"/>
          </a:xfrm>
          <a:solidFill>
            <a:schemeClr val="bg1"/>
          </a:solidFill>
        </p:spPr>
        <p:txBody>
          <a:bodyPr>
            <a:noAutofit/>
          </a:bodyPr>
          <a:lstStyle/>
          <a:p>
            <a:pPr lvl="0" fontAlgn="base"/>
            <a:r>
              <a:rPr lang="en-ZA" sz="2400" dirty="0"/>
              <a:t>The Southern African Development Community (SADC) has placed industrialisation at the centre of its regional integrated development plan and a roadmap has been drawn up to guide the plan. But implementation has been poor and not a lot of headway has been made to integrate the economies of the region.</a:t>
            </a:r>
          </a:p>
          <a:p>
            <a:pPr lvl="0" fontAlgn="base"/>
            <a:r>
              <a:rPr lang="en-ZA" sz="2400" dirty="0"/>
              <a:t>Recent studies on value chains in the region highlight high transport costs and continued use of non-tariff barriers in some countries as some of the main reasons for poor progress.</a:t>
            </a:r>
          </a:p>
          <a:p>
            <a:pPr lvl="0" fontAlgn="base"/>
            <a:r>
              <a:rPr lang="en-ZA" sz="2400" dirty="0"/>
              <a:t>These studies suggest that the region needs a coherent sector-specific approach to support the development of regional value chains. That should be supported by efforts to reduce trade barriers. In addition, the impact on industrialisation that large multinationals have had should be considered</a:t>
            </a:r>
            <a:r>
              <a:rPr lang="en-ZA" sz="2400" dirty="0" smtClean="0"/>
              <a:t>.</a:t>
            </a:r>
          </a:p>
          <a:p>
            <a:pPr lvl="0" fontAlgn="base"/>
            <a:r>
              <a:rPr lang="en-US" sz="2400" dirty="0" smtClean="0"/>
              <a:t>*</a:t>
            </a:r>
            <a:r>
              <a:rPr lang="en-ZA" sz="1050" b="1" dirty="0"/>
              <a:t>Pamela </a:t>
            </a:r>
            <a:r>
              <a:rPr lang="en-ZA" sz="1050" b="1" dirty="0" err="1" smtClean="0"/>
              <a:t>Mondliwa</a:t>
            </a:r>
            <a:r>
              <a:rPr lang="en-ZA" sz="1050" b="1" dirty="0" smtClean="0"/>
              <a:t>, </a:t>
            </a:r>
            <a:r>
              <a:rPr lang="en-US" sz="1200" dirty="0"/>
              <a:t>Researcher, Centre for Competition, Regulation and Economic Development, University of Johannesburg</a:t>
            </a:r>
          </a:p>
        </p:txBody>
      </p:sp>
    </p:spTree>
    <p:extLst>
      <p:ext uri="{BB962C8B-B14F-4D97-AF65-F5344CB8AC3E}">
        <p14:creationId xmlns:p14="http://schemas.microsoft.com/office/powerpoint/2010/main" val="601094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57" y="121939"/>
            <a:ext cx="9891994" cy="1062284"/>
          </a:xfrm>
        </p:spPr>
        <p:txBody>
          <a:bodyPr>
            <a:normAutofit fontScale="90000"/>
          </a:bodyPr>
          <a:lstStyle/>
          <a:p>
            <a:r>
              <a:rPr lang="en-ZA" b="1" dirty="0"/>
              <a:t>Southern Africa has an integration plan: but it’s short of sector </a:t>
            </a:r>
            <a:r>
              <a:rPr lang="en-ZA" b="1" dirty="0" smtClean="0"/>
              <a:t>specifics….cont’d…</a:t>
            </a:r>
            <a:endParaRPr lang="en-ZA" dirty="0"/>
          </a:p>
        </p:txBody>
      </p:sp>
      <p:sp>
        <p:nvSpPr>
          <p:cNvPr id="3" name="Content Placeholder 2"/>
          <p:cNvSpPr>
            <a:spLocks noGrp="1"/>
          </p:cNvSpPr>
          <p:nvPr>
            <p:ph idx="1"/>
          </p:nvPr>
        </p:nvSpPr>
        <p:spPr>
          <a:xfrm>
            <a:off x="899410" y="1424065"/>
            <a:ext cx="10972800" cy="5119142"/>
          </a:xfrm>
          <a:solidFill>
            <a:schemeClr val="bg1"/>
          </a:solidFill>
        </p:spPr>
        <p:txBody>
          <a:bodyPr>
            <a:noAutofit/>
          </a:bodyPr>
          <a:lstStyle/>
          <a:p>
            <a:pPr lvl="0" fontAlgn="base"/>
            <a:r>
              <a:rPr lang="en-ZA" sz="2400" dirty="0"/>
              <a:t>This is where the sugar (sugarcane) industry comes in. </a:t>
            </a:r>
          </a:p>
          <a:p>
            <a:pPr lvl="0" fontAlgn="base"/>
            <a:r>
              <a:rPr lang="en-ZA" sz="2400" dirty="0"/>
              <a:t>The importance of developing regional value chains is more critical than before, if the region is to benefit from investments in the sugar industry.</a:t>
            </a:r>
          </a:p>
          <a:p>
            <a:pPr lvl="0" fontAlgn="base"/>
            <a:r>
              <a:rPr lang="en-ZA" sz="2400" dirty="0"/>
              <a:t>The FSSP should prioritise developing a regional roadmap to industrialise the sugarcane industry. This would help attract investments and ensure the region reaps the benefits of the Continental Free Trade Area. </a:t>
            </a:r>
          </a:p>
          <a:p>
            <a:endParaRPr lang="en-US" sz="3200" dirty="0"/>
          </a:p>
        </p:txBody>
      </p:sp>
    </p:spTree>
    <p:extLst>
      <p:ext uri="{BB962C8B-B14F-4D97-AF65-F5344CB8AC3E}">
        <p14:creationId xmlns:p14="http://schemas.microsoft.com/office/powerpoint/2010/main" val="35245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789" y="69474"/>
            <a:ext cx="9389485" cy="890654"/>
          </a:xfrm>
        </p:spPr>
        <p:txBody>
          <a:bodyPr/>
          <a:lstStyle/>
          <a:p>
            <a:r>
              <a:rPr lang="en-ZA" b="1" dirty="0"/>
              <a:t>Beneficiation</a:t>
            </a:r>
            <a:r>
              <a:rPr lang="en-US" b="1" dirty="0" smtClean="0"/>
              <a:t> is key…</a:t>
            </a:r>
            <a:endParaRPr lang="en-US" b="1" dirty="0"/>
          </a:p>
        </p:txBody>
      </p:sp>
      <p:sp>
        <p:nvSpPr>
          <p:cNvPr id="3" name="Content Placeholder 2"/>
          <p:cNvSpPr>
            <a:spLocks noGrp="1"/>
          </p:cNvSpPr>
          <p:nvPr>
            <p:ph idx="1"/>
          </p:nvPr>
        </p:nvSpPr>
        <p:spPr>
          <a:xfrm>
            <a:off x="861933" y="1041816"/>
            <a:ext cx="11227633" cy="5576341"/>
          </a:xfrm>
          <a:solidFill>
            <a:schemeClr val="bg1"/>
          </a:solidFill>
        </p:spPr>
        <p:txBody>
          <a:bodyPr>
            <a:noAutofit/>
          </a:bodyPr>
          <a:lstStyle/>
          <a:p>
            <a:pPr lvl="0" algn="just" fontAlgn="base"/>
            <a:r>
              <a:rPr lang="en-ZA" sz="2400" dirty="0"/>
              <a:t>The industrialisation strategy stresses the urgent need for the region to make use of its abundant and diverse resources – particularly in agriculture and mining. Its key aim is to foster industrialisation through beneficiation – a process of transforming primary raw materials into a more value added finished product – and value addition.</a:t>
            </a:r>
          </a:p>
          <a:p>
            <a:pPr algn="just" fontAlgn="base"/>
            <a:r>
              <a:rPr lang="en-ZA" sz="2400" dirty="0"/>
              <a:t>This approach is informed by two big challenges related to trade. First, is that intra-regional trade is low. And that trade between countries is dominated by low value </a:t>
            </a:r>
            <a:r>
              <a:rPr lang="en-ZA" sz="2400" dirty="0" smtClean="0"/>
              <a:t>products.</a:t>
            </a:r>
            <a:endParaRPr lang="en-ZA" sz="2400" dirty="0"/>
          </a:p>
          <a:p>
            <a:pPr lvl="0" algn="just" fontAlgn="base"/>
            <a:r>
              <a:rPr lang="en-ZA" sz="2400" b="1" dirty="0" smtClean="0"/>
              <a:t>There is a need to develop regional value chains - only </a:t>
            </a:r>
            <a:r>
              <a:rPr lang="en-ZA" sz="2400" b="1" dirty="0"/>
              <a:t>a regional approach to promoting value addition will work. It must focus on building productive capacity of industries, developing infrastructure and promoting technology</a:t>
            </a:r>
            <a:r>
              <a:rPr lang="en-ZA" sz="2400" b="1" dirty="0" smtClean="0"/>
              <a:t>.</a:t>
            </a:r>
            <a:endParaRPr lang="en-ZA" sz="2400" dirty="0"/>
          </a:p>
        </p:txBody>
      </p:sp>
    </p:spTree>
    <p:extLst>
      <p:ext uri="{BB962C8B-B14F-4D97-AF65-F5344CB8AC3E}">
        <p14:creationId xmlns:p14="http://schemas.microsoft.com/office/powerpoint/2010/main" val="1981545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The Sugar </a:t>
            </a:r>
            <a:r>
              <a:rPr lang="en-US" sz="4000" b="1" dirty="0"/>
              <a:t>Sector</a:t>
            </a:r>
            <a:r>
              <a:rPr lang="en-US" b="1" dirty="0"/>
              <a:t> as a Vehicle for Developing the Regional </a:t>
            </a:r>
            <a:r>
              <a:rPr lang="en-US" b="1" dirty="0" smtClean="0"/>
              <a:t>Economy</a:t>
            </a:r>
            <a:endParaRPr lang="en-GB" b="1" dirty="0"/>
          </a:p>
        </p:txBody>
      </p:sp>
      <p:sp>
        <p:nvSpPr>
          <p:cNvPr id="3" name="Content Placeholder 2"/>
          <p:cNvSpPr>
            <a:spLocks noGrp="1"/>
          </p:cNvSpPr>
          <p:nvPr>
            <p:ph idx="1"/>
          </p:nvPr>
        </p:nvSpPr>
        <p:spPr>
          <a:xfrm>
            <a:off x="2398293" y="4350936"/>
            <a:ext cx="8915400" cy="1758462"/>
          </a:xfrm>
        </p:spPr>
        <p:txBody>
          <a:bodyPr/>
          <a:lstStyle/>
          <a:p>
            <a:pPr marL="0" indent="0" algn="ctr">
              <a:buNone/>
            </a:pPr>
            <a:endParaRPr lang="en-GB" dirty="0" smtClean="0"/>
          </a:p>
          <a:p>
            <a:pPr marL="0" indent="0" algn="ctr">
              <a:buNone/>
            </a:pPr>
            <a:r>
              <a:rPr lang="en-GB" sz="2400" b="1" dirty="0" smtClean="0"/>
              <a:t>Mr Sikhumbuzo </a:t>
            </a:r>
            <a:r>
              <a:rPr lang="en-GB" sz="2400" b="1" dirty="0"/>
              <a:t>Dlamini</a:t>
            </a:r>
          </a:p>
        </p:txBody>
      </p:sp>
    </p:spTree>
    <p:extLst>
      <p:ext uri="{BB962C8B-B14F-4D97-AF65-F5344CB8AC3E}">
        <p14:creationId xmlns:p14="http://schemas.microsoft.com/office/powerpoint/2010/main" val="2994826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57" y="121939"/>
            <a:ext cx="9891994" cy="1062284"/>
          </a:xfrm>
        </p:spPr>
        <p:txBody>
          <a:bodyPr>
            <a:normAutofit/>
          </a:bodyPr>
          <a:lstStyle/>
          <a:p>
            <a:r>
              <a:rPr lang="en-US" b="1" dirty="0" smtClean="0"/>
              <a:t>Value addition is the answer…</a:t>
            </a:r>
            <a:endParaRPr lang="en-ZA" dirty="0"/>
          </a:p>
        </p:txBody>
      </p:sp>
      <p:sp>
        <p:nvSpPr>
          <p:cNvPr id="3" name="Content Placeholder 2"/>
          <p:cNvSpPr>
            <a:spLocks noGrp="1"/>
          </p:cNvSpPr>
          <p:nvPr>
            <p:ph idx="1"/>
          </p:nvPr>
        </p:nvSpPr>
        <p:spPr>
          <a:xfrm>
            <a:off x="899410" y="1424065"/>
            <a:ext cx="10972800" cy="5119142"/>
          </a:xfrm>
          <a:solidFill>
            <a:schemeClr val="bg1"/>
          </a:solidFill>
        </p:spPr>
        <p:txBody>
          <a:bodyPr>
            <a:noAutofit/>
          </a:bodyPr>
          <a:lstStyle/>
          <a:p>
            <a:pPr lvl="0" fontAlgn="base"/>
            <a:r>
              <a:rPr lang="en-US" sz="2400" dirty="0" smtClean="0"/>
              <a:t>Over the year, more and more </a:t>
            </a:r>
            <a:r>
              <a:rPr lang="en-US" sz="2400" dirty="0"/>
              <a:t>sugar industries are transforming to co-produce sugar, ethanol and </a:t>
            </a:r>
            <a:r>
              <a:rPr lang="en-US" sz="2400" dirty="0" smtClean="0"/>
              <a:t>electricity and other by-products.</a:t>
            </a:r>
            <a:endParaRPr lang="en-US" sz="2400" dirty="0"/>
          </a:p>
          <a:p>
            <a:pPr lvl="0" fontAlgn="base"/>
            <a:r>
              <a:rPr lang="en-US" sz="2400" dirty="0"/>
              <a:t>World’s two largest cane producers, Brazil and India, have access to sugar, regulated electricity and ethanol </a:t>
            </a:r>
            <a:r>
              <a:rPr lang="en-US" sz="2400" dirty="0" smtClean="0"/>
              <a:t>markets. </a:t>
            </a:r>
          </a:p>
          <a:p>
            <a:pPr lvl="0" fontAlgn="base"/>
            <a:r>
              <a:rPr lang="en-US" sz="2400" dirty="0" smtClean="0"/>
              <a:t>With the current huge deficit in the SADC power pool, there is an urgent need for co-generation. Expanding the production of clean renewable sugarcane products may have the potential to enhance energy security and create jobs. </a:t>
            </a:r>
          </a:p>
          <a:p>
            <a:pPr lvl="0" fontAlgn="base"/>
            <a:r>
              <a:rPr lang="en-US" sz="2400" dirty="0" smtClean="0"/>
              <a:t>In addition, there are opportunities for bioplastics, bio-hydrocarbons and biochemical. </a:t>
            </a:r>
          </a:p>
          <a:p>
            <a:pPr lvl="0" fontAlgn="base"/>
            <a:endParaRPr lang="en-US" sz="2400" dirty="0" smtClean="0"/>
          </a:p>
          <a:p>
            <a:pPr lvl="0" fontAlgn="base"/>
            <a:endParaRPr lang="en-US" sz="2400" dirty="0"/>
          </a:p>
          <a:p>
            <a:endParaRPr lang="en-US" sz="3200" dirty="0"/>
          </a:p>
        </p:txBody>
      </p:sp>
    </p:spTree>
    <p:extLst>
      <p:ext uri="{BB962C8B-B14F-4D97-AF65-F5344CB8AC3E}">
        <p14:creationId xmlns:p14="http://schemas.microsoft.com/office/powerpoint/2010/main" val="3150453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8938" y="70971"/>
            <a:ext cx="10260767" cy="1023641"/>
          </a:xfrm>
        </p:spPr>
        <p:txBody>
          <a:bodyPr>
            <a:normAutofit fontScale="90000"/>
          </a:bodyPr>
          <a:lstStyle/>
          <a:p>
            <a:pPr algn="ctr"/>
            <a:r>
              <a:rPr lang="en-ZA" b="1" dirty="0"/>
              <a:t>Beneficiation is the </a:t>
            </a:r>
            <a:r>
              <a:rPr lang="en-ZA" b="1" dirty="0" smtClean="0"/>
              <a:t>key – there is a lot more to the sugar industry…</a:t>
            </a:r>
            <a:endParaRPr lang="en-GB" b="1" dirty="0"/>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889" b="100000" l="2667" r="100000"/>
                    </a14:imgEffect>
                  </a14:imgLayer>
                </a14:imgProps>
              </a:ext>
              <a:ext uri="{28A0092B-C50C-407E-A947-70E740481C1C}">
                <a14:useLocalDpi xmlns:a14="http://schemas.microsoft.com/office/drawing/2010/main" val="0"/>
              </a:ext>
            </a:extLst>
          </a:blip>
          <a:srcRect t="14505" b="10828"/>
          <a:stretch/>
        </p:blipFill>
        <p:spPr>
          <a:xfrm>
            <a:off x="8688573" y="3704717"/>
            <a:ext cx="990600" cy="619628"/>
          </a:xfrm>
          <a:prstGeom prst="rect">
            <a:avLst/>
          </a:prstGeom>
          <a:ln>
            <a:noFill/>
          </a:ln>
          <a:effectLst>
            <a:outerShdw blurRad="190500" algn="tl" rotWithShape="0">
              <a:srgbClr val="000000">
                <a:alpha val="70000"/>
              </a:srgbClr>
            </a:outerShdw>
          </a:effectLst>
        </p:spPr>
      </p:pic>
      <p:pic>
        <p:nvPicPr>
          <p:cNvPr id="7" name="Picture 8" descr="Image result for bagasse byproduct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8" b="89778" l="4000" r="95556">
                        <a14:backgroundMark x1="12000" y1="28000" x2="39111" y2="14222"/>
                      </a14:backgroundRemoval>
                    </a14:imgEffect>
                  </a14:imgLayer>
                </a14:imgProps>
              </a:ext>
              <a:ext uri="{28A0092B-C50C-407E-A947-70E740481C1C}">
                <a14:useLocalDpi xmlns:a14="http://schemas.microsoft.com/office/drawing/2010/main" val="0"/>
              </a:ext>
            </a:extLst>
          </a:blip>
          <a:srcRect/>
          <a:stretch>
            <a:fillRect/>
          </a:stretch>
        </p:blipFill>
        <p:spPr bwMode="auto">
          <a:xfrm>
            <a:off x="7649963" y="4469093"/>
            <a:ext cx="2193119" cy="68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6" descr="Image result for bagasse byproduc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7502" y="3973209"/>
            <a:ext cx="962251" cy="661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descr="Image result for sugarcane products and byproducts"/>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1509433" y="3083110"/>
            <a:ext cx="2333637" cy="2350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Cloud Callout 9"/>
          <p:cNvSpPr/>
          <p:nvPr/>
        </p:nvSpPr>
        <p:spPr>
          <a:xfrm>
            <a:off x="1673566" y="1977570"/>
            <a:ext cx="2195977" cy="769442"/>
          </a:xfrm>
          <a:prstGeom prst="cloudCallout">
            <a:avLst>
              <a:gd name="adj1" fmla="val -30232"/>
              <a:gd name="adj2" fmla="val 79491"/>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GB" dirty="0">
                <a:ln w="0"/>
                <a:solidFill>
                  <a:prstClr val="black"/>
                </a:solidFill>
                <a:effectLst>
                  <a:outerShdw blurRad="38100" dist="19050" dir="2700000" algn="tl" rotWithShape="0">
                    <a:prstClr val="black">
                      <a:alpha val="40000"/>
                    </a:prstClr>
                  </a:outerShdw>
                </a:effectLst>
                <a:latin typeface="Calibri"/>
              </a:rPr>
              <a:t>OK sugar , then what?</a:t>
            </a:r>
            <a:endParaRPr lang="en-US" dirty="0">
              <a:ln w="0"/>
              <a:solidFill>
                <a:prstClr val="black"/>
              </a:solidFill>
              <a:effectLst>
                <a:outerShdw blurRad="38100" dist="19050" dir="2700000" algn="tl" rotWithShape="0">
                  <a:prstClr val="black">
                    <a:alpha val="40000"/>
                  </a:prstClr>
                </a:outerShdw>
              </a:effectLst>
              <a:latin typeface="Calibri"/>
            </a:endParaRPr>
          </a:p>
        </p:txBody>
      </p:sp>
      <p:sp>
        <p:nvSpPr>
          <p:cNvPr id="11" name="Notched Right Arrow 10"/>
          <p:cNvSpPr/>
          <p:nvPr/>
        </p:nvSpPr>
        <p:spPr>
          <a:xfrm>
            <a:off x="3929958" y="1658398"/>
            <a:ext cx="1912804" cy="5522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a:solidFill>
                  <a:prstClr val="white"/>
                </a:solidFill>
                <a:latin typeface="Calibri"/>
              </a:rPr>
              <a:t>By Products</a:t>
            </a:r>
            <a:endParaRPr lang="en-US" dirty="0">
              <a:solidFill>
                <a:prstClr val="white"/>
              </a:solidFill>
              <a:latin typeface="Calibri"/>
            </a:endParaRPr>
          </a:p>
        </p:txBody>
      </p:sp>
      <p:sp>
        <p:nvSpPr>
          <p:cNvPr id="12" name="Rounded Rectangle 11"/>
          <p:cNvSpPr/>
          <p:nvPr/>
        </p:nvSpPr>
        <p:spPr>
          <a:xfrm>
            <a:off x="4004814" y="2278618"/>
            <a:ext cx="1575332" cy="3153283"/>
          </a:xfrm>
          <a:prstGeom prst="roundRect">
            <a:avLst/>
          </a:prstGeom>
          <a:ln>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latin typeface="Calibri"/>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7668" y="2074429"/>
            <a:ext cx="2045248" cy="95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10">
            <a:extLst>
              <a:ext uri="{BEBA8EAE-BF5A-486C-A8C5-ECC9F3942E4B}">
                <a14:imgProps xmlns:a14="http://schemas.microsoft.com/office/drawing/2010/main">
                  <a14:imgLayer r:embed="rId11">
                    <a14:imgEffect>
                      <a14:backgroundRemoval t="0" b="89655" l="10000" r="90000"/>
                    </a14:imgEffect>
                  </a14:imgLayer>
                </a14:imgProps>
              </a:ext>
              <a:ext uri="{28A0092B-C50C-407E-A947-70E740481C1C}">
                <a14:useLocalDpi xmlns:a14="http://schemas.microsoft.com/office/drawing/2010/main" val="0"/>
              </a:ext>
            </a:extLst>
          </a:blip>
          <a:stretch>
            <a:fillRect/>
          </a:stretch>
        </p:blipFill>
        <p:spPr>
          <a:xfrm>
            <a:off x="4056165" y="2414070"/>
            <a:ext cx="1897209" cy="761272"/>
          </a:xfrm>
          <a:prstGeom prst="rect">
            <a:avLst/>
          </a:prstGeom>
        </p:spPr>
      </p:pic>
      <p:pic>
        <p:nvPicPr>
          <p:cNvPr id="15" name="Picture 14"/>
          <p:cNvPicPr>
            <a:picLocks noChangeAspect="1"/>
          </p:cNvPicPr>
          <p:nvPr/>
        </p:nvPicPr>
        <p:blipFill>
          <a:blip r:embed="rId12">
            <a:extLst>
              <a:ext uri="{BEBA8EAE-BF5A-486C-A8C5-ECC9F3942E4B}">
                <a14:imgProps xmlns:a14="http://schemas.microsoft.com/office/drawing/2010/main">
                  <a14:imgLayer r:embed="rId13">
                    <a14:imgEffect>
                      <a14:backgroundRemoval t="0" b="100000" l="12245" r="95578"/>
                    </a14:imgEffect>
                  </a14:imgLayer>
                </a14:imgProps>
              </a:ext>
            </a:extLst>
          </a:blip>
          <a:stretch>
            <a:fillRect/>
          </a:stretch>
        </p:blipFill>
        <p:spPr>
          <a:xfrm>
            <a:off x="7269551" y="2236929"/>
            <a:ext cx="1472276" cy="815537"/>
          </a:xfrm>
          <a:prstGeom prst="rect">
            <a:avLst/>
          </a:prstGeom>
        </p:spPr>
      </p:pic>
      <p:pic>
        <p:nvPicPr>
          <p:cNvPr id="16" name="Picture 2" descr="Image result for bagass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65902" y="3277018"/>
            <a:ext cx="1207260" cy="776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5"/>
          <a:stretch>
            <a:fillRect/>
          </a:stretch>
        </p:blipFill>
        <p:spPr>
          <a:xfrm>
            <a:off x="4352331" y="4311000"/>
            <a:ext cx="1200663" cy="935477"/>
          </a:xfrm>
          <a:prstGeom prst="rect">
            <a:avLst/>
          </a:prstGeom>
          <a:ln>
            <a:noFill/>
          </a:ln>
          <a:effectLst>
            <a:softEdge rad="112500"/>
          </a:effectLst>
        </p:spPr>
      </p:pic>
      <p:sp>
        <p:nvSpPr>
          <p:cNvPr id="18" name="Rectangle 17"/>
          <p:cNvSpPr/>
          <p:nvPr/>
        </p:nvSpPr>
        <p:spPr>
          <a:xfrm>
            <a:off x="7743906" y="1749910"/>
            <a:ext cx="1727524" cy="338554"/>
          </a:xfrm>
          <a:prstGeom prst="rect">
            <a:avLst/>
          </a:prstGeom>
          <a:noFill/>
        </p:spPr>
        <p:txBody>
          <a:bodyPr wrap="none" lIns="91440" tIns="45720" rIns="91440" bIns="45720">
            <a:spAutoFit/>
          </a:bodyPr>
          <a:lstStyle/>
          <a:p>
            <a:pPr algn="ctr" defTabSz="914400"/>
            <a:r>
              <a:rPr lang="en-US" sz="1600" dirty="0">
                <a:ln w="0"/>
                <a:solidFill>
                  <a:prstClr val="black"/>
                </a:solidFill>
                <a:effectLst>
                  <a:outerShdw blurRad="38100" dist="19050" dir="2700000" algn="tl" rotWithShape="0">
                    <a:prstClr val="black">
                      <a:alpha val="40000"/>
                    </a:prstClr>
                  </a:outerShdw>
                </a:effectLst>
                <a:latin typeface="Calibri"/>
              </a:rPr>
              <a:t>Ethanol and spirits</a:t>
            </a:r>
          </a:p>
        </p:txBody>
      </p:sp>
      <p:sp>
        <p:nvSpPr>
          <p:cNvPr id="19" name="Rectangle 18"/>
          <p:cNvSpPr/>
          <p:nvPr/>
        </p:nvSpPr>
        <p:spPr>
          <a:xfrm>
            <a:off x="9104177" y="3404526"/>
            <a:ext cx="1598194" cy="338554"/>
          </a:xfrm>
          <a:prstGeom prst="rect">
            <a:avLst/>
          </a:prstGeom>
          <a:noFill/>
        </p:spPr>
        <p:txBody>
          <a:bodyPr wrap="none" lIns="91440" tIns="45720" rIns="91440" bIns="45720">
            <a:spAutoFit/>
          </a:bodyPr>
          <a:lstStyle/>
          <a:p>
            <a:pPr algn="ctr" defTabSz="914400"/>
            <a:r>
              <a:rPr lang="en-GB" sz="1600" dirty="0">
                <a:ln w="0"/>
                <a:solidFill>
                  <a:prstClr val="black"/>
                </a:solidFill>
                <a:effectLst>
                  <a:outerShdw blurRad="38100" dist="19050" dir="2700000" algn="tl" rotWithShape="0">
                    <a:prstClr val="black">
                      <a:alpha val="40000"/>
                    </a:prstClr>
                  </a:outerShdw>
                </a:effectLst>
                <a:latin typeface="Calibri"/>
              </a:rPr>
              <a:t>Disposable packs</a:t>
            </a:r>
            <a:endParaRPr lang="en-US" sz="1600" dirty="0">
              <a:ln w="0"/>
              <a:solidFill>
                <a:prstClr val="black"/>
              </a:solidFill>
              <a:effectLst>
                <a:outerShdw blurRad="38100" dist="19050" dir="2700000" algn="tl" rotWithShape="0">
                  <a:prstClr val="black">
                    <a:alpha val="40000"/>
                  </a:prstClr>
                </a:outerShdw>
              </a:effectLst>
              <a:latin typeface="Calibri"/>
            </a:endParaRPr>
          </a:p>
        </p:txBody>
      </p:sp>
      <p:sp>
        <p:nvSpPr>
          <p:cNvPr id="20" name="Rectangle 19"/>
          <p:cNvSpPr/>
          <p:nvPr/>
        </p:nvSpPr>
        <p:spPr>
          <a:xfrm>
            <a:off x="7045603" y="3644015"/>
            <a:ext cx="1383840" cy="338554"/>
          </a:xfrm>
          <a:prstGeom prst="rect">
            <a:avLst/>
          </a:prstGeom>
          <a:noFill/>
        </p:spPr>
        <p:txBody>
          <a:bodyPr wrap="none" lIns="91440" tIns="45720" rIns="91440" bIns="45720">
            <a:spAutoFit/>
          </a:bodyPr>
          <a:lstStyle/>
          <a:p>
            <a:pPr algn="ctr" defTabSz="914400"/>
            <a:r>
              <a:rPr lang="en-GB" sz="1600" dirty="0">
                <a:ln w="0"/>
                <a:solidFill>
                  <a:prstClr val="black"/>
                </a:solidFill>
                <a:effectLst>
                  <a:outerShdw blurRad="38100" dist="19050" dir="2700000" algn="tl" rotWithShape="0">
                    <a:prstClr val="black">
                      <a:alpha val="40000"/>
                    </a:prstClr>
                  </a:outerShdw>
                </a:effectLst>
                <a:latin typeface="Calibri"/>
              </a:rPr>
              <a:t>Pellets for fuel</a:t>
            </a:r>
            <a:endParaRPr lang="en-US" sz="1600" dirty="0">
              <a:ln w="0"/>
              <a:solidFill>
                <a:prstClr val="black"/>
              </a:solidFill>
              <a:effectLst>
                <a:outerShdw blurRad="38100" dist="19050" dir="2700000" algn="tl" rotWithShape="0">
                  <a:prstClr val="black">
                    <a:alpha val="40000"/>
                  </a:prstClr>
                </a:outerShdw>
              </a:effectLst>
              <a:latin typeface="Calibri"/>
            </a:endParaRPr>
          </a:p>
        </p:txBody>
      </p:sp>
      <p:sp>
        <p:nvSpPr>
          <p:cNvPr id="21" name="Rectangle 20"/>
          <p:cNvSpPr/>
          <p:nvPr/>
        </p:nvSpPr>
        <p:spPr>
          <a:xfrm>
            <a:off x="9418897" y="4837313"/>
            <a:ext cx="1332801" cy="338554"/>
          </a:xfrm>
          <a:prstGeom prst="rect">
            <a:avLst/>
          </a:prstGeom>
          <a:noFill/>
        </p:spPr>
        <p:txBody>
          <a:bodyPr wrap="none" lIns="91440" tIns="45720" rIns="91440" bIns="45720">
            <a:spAutoFit/>
          </a:bodyPr>
          <a:lstStyle/>
          <a:p>
            <a:pPr algn="ctr" defTabSz="914400"/>
            <a:r>
              <a:rPr lang="en-GB" sz="1600" dirty="0">
                <a:ln w="0"/>
                <a:solidFill>
                  <a:prstClr val="black"/>
                </a:solidFill>
                <a:effectLst>
                  <a:outerShdw blurRad="38100" dist="19050" dir="2700000" algn="tl" rotWithShape="0">
                    <a:prstClr val="black">
                      <a:alpha val="40000"/>
                    </a:prstClr>
                  </a:outerShdw>
                </a:effectLst>
                <a:latin typeface="Calibri"/>
              </a:rPr>
              <a:t>Writing paper</a:t>
            </a:r>
            <a:endParaRPr lang="en-US" sz="1600" dirty="0">
              <a:ln w="0"/>
              <a:solidFill>
                <a:prstClr val="black"/>
              </a:solidFill>
              <a:effectLst>
                <a:outerShdw blurRad="38100" dist="19050" dir="2700000" algn="tl" rotWithShape="0">
                  <a:prstClr val="black">
                    <a:alpha val="40000"/>
                  </a:prstClr>
                </a:outerShdw>
              </a:effectLst>
              <a:latin typeface="Calibri"/>
            </a:endParaRPr>
          </a:p>
        </p:txBody>
      </p:sp>
      <p:sp>
        <p:nvSpPr>
          <p:cNvPr id="22" name="Rectangle 21"/>
          <p:cNvSpPr/>
          <p:nvPr/>
        </p:nvSpPr>
        <p:spPr>
          <a:xfrm rot="-5400000">
            <a:off x="3751235" y="2594384"/>
            <a:ext cx="1026710" cy="338554"/>
          </a:xfrm>
          <a:prstGeom prst="rect">
            <a:avLst/>
          </a:prstGeom>
          <a:noFill/>
        </p:spPr>
        <p:txBody>
          <a:bodyPr wrap="square" lIns="91440" tIns="45720" rIns="91440" bIns="45720">
            <a:spAutoFit/>
          </a:bodyPr>
          <a:lstStyle/>
          <a:p>
            <a:pPr algn="ctr" defTabSz="914400"/>
            <a:r>
              <a:rPr lang="en-GB" sz="1600" dirty="0">
                <a:ln w="0"/>
                <a:solidFill>
                  <a:prstClr val="black"/>
                </a:solidFill>
                <a:effectLst>
                  <a:outerShdw blurRad="38100" dist="19050" dir="2700000" algn="tl" rotWithShape="0">
                    <a:prstClr val="black">
                      <a:alpha val="40000"/>
                    </a:prstClr>
                  </a:outerShdw>
                </a:effectLst>
                <a:latin typeface="Calibri"/>
              </a:rPr>
              <a:t>Molasses</a:t>
            </a:r>
            <a:endParaRPr lang="en-US" sz="1600" dirty="0">
              <a:ln w="0"/>
              <a:solidFill>
                <a:prstClr val="black"/>
              </a:solidFill>
              <a:effectLst>
                <a:outerShdw blurRad="38100" dist="19050" dir="2700000" algn="tl" rotWithShape="0">
                  <a:prstClr val="black">
                    <a:alpha val="40000"/>
                  </a:prstClr>
                </a:outerShdw>
              </a:effectLst>
              <a:latin typeface="Calibri"/>
            </a:endParaRPr>
          </a:p>
        </p:txBody>
      </p:sp>
      <p:sp>
        <p:nvSpPr>
          <p:cNvPr id="23" name="Rectangle 22"/>
          <p:cNvSpPr/>
          <p:nvPr/>
        </p:nvSpPr>
        <p:spPr>
          <a:xfrm rot="-5400000">
            <a:off x="3714994" y="4577206"/>
            <a:ext cx="1074320" cy="338554"/>
          </a:xfrm>
          <a:prstGeom prst="rect">
            <a:avLst/>
          </a:prstGeom>
          <a:noFill/>
        </p:spPr>
        <p:txBody>
          <a:bodyPr wrap="square" lIns="91440" tIns="45720" rIns="91440" bIns="45720">
            <a:spAutoFit/>
          </a:bodyPr>
          <a:lstStyle/>
          <a:p>
            <a:pPr algn="ctr" defTabSz="914400"/>
            <a:r>
              <a:rPr lang="en-GB" sz="1600" dirty="0">
                <a:ln w="0"/>
                <a:solidFill>
                  <a:prstClr val="black"/>
                </a:solidFill>
                <a:effectLst>
                  <a:outerShdw blurRad="38100" dist="19050" dir="2700000" algn="tl" rotWithShape="0">
                    <a:prstClr val="black">
                      <a:alpha val="40000"/>
                    </a:prstClr>
                  </a:outerShdw>
                </a:effectLst>
                <a:latin typeface="Calibri"/>
              </a:rPr>
              <a:t>Filter Mud</a:t>
            </a:r>
            <a:endParaRPr lang="en-US" sz="1600" dirty="0">
              <a:ln w="0"/>
              <a:solidFill>
                <a:prstClr val="black"/>
              </a:solidFill>
              <a:effectLst>
                <a:outerShdw blurRad="38100" dist="19050" dir="2700000" algn="tl" rotWithShape="0">
                  <a:prstClr val="black">
                    <a:alpha val="40000"/>
                  </a:prstClr>
                </a:outerShdw>
              </a:effectLst>
              <a:latin typeface="Calibri"/>
            </a:endParaRPr>
          </a:p>
        </p:txBody>
      </p:sp>
      <p:sp>
        <p:nvSpPr>
          <p:cNvPr id="24" name="Rectangle 23"/>
          <p:cNvSpPr/>
          <p:nvPr/>
        </p:nvSpPr>
        <p:spPr>
          <a:xfrm rot="-5400000">
            <a:off x="3712323" y="3473622"/>
            <a:ext cx="1024517" cy="338554"/>
          </a:xfrm>
          <a:prstGeom prst="rect">
            <a:avLst/>
          </a:prstGeom>
          <a:noFill/>
        </p:spPr>
        <p:txBody>
          <a:bodyPr wrap="square" lIns="91440" tIns="45720" rIns="91440" bIns="45720">
            <a:spAutoFit/>
          </a:bodyPr>
          <a:lstStyle/>
          <a:p>
            <a:pPr algn="ctr" defTabSz="914400"/>
            <a:r>
              <a:rPr lang="en-GB" sz="1600" dirty="0">
                <a:ln w="0"/>
                <a:solidFill>
                  <a:prstClr val="black"/>
                </a:solidFill>
                <a:effectLst>
                  <a:outerShdw blurRad="38100" dist="19050" dir="2700000" algn="tl" rotWithShape="0">
                    <a:prstClr val="black">
                      <a:alpha val="40000"/>
                    </a:prstClr>
                  </a:outerShdw>
                </a:effectLst>
                <a:latin typeface="Calibri"/>
              </a:rPr>
              <a:t>Bagasse</a:t>
            </a:r>
            <a:endParaRPr lang="en-US" sz="1600" dirty="0">
              <a:ln w="0"/>
              <a:solidFill>
                <a:prstClr val="black"/>
              </a:solidFill>
              <a:effectLst>
                <a:outerShdw blurRad="38100" dist="19050" dir="2700000" algn="tl" rotWithShape="0">
                  <a:prstClr val="black">
                    <a:alpha val="40000"/>
                  </a:prstClr>
                </a:outerShdw>
              </a:effectLst>
              <a:latin typeface="Calibri"/>
            </a:endParaRPr>
          </a:p>
        </p:txBody>
      </p:sp>
      <p:cxnSp>
        <p:nvCxnSpPr>
          <p:cNvPr id="25" name="Straight Connector 24"/>
          <p:cNvCxnSpPr/>
          <p:nvPr/>
        </p:nvCxnSpPr>
        <p:spPr>
          <a:xfrm>
            <a:off x="7133492" y="3209681"/>
            <a:ext cx="3962400" cy="0"/>
          </a:xfrm>
          <a:prstGeom prst="line">
            <a:avLst/>
          </a:prstGeom>
          <a:ln w="349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78698" y="5298631"/>
            <a:ext cx="3962400" cy="0"/>
          </a:xfrm>
          <a:prstGeom prst="line">
            <a:avLst/>
          </a:prstGeom>
          <a:ln w="34925">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16"/>
          <a:srcRect b="10280"/>
          <a:stretch/>
        </p:blipFill>
        <p:spPr>
          <a:xfrm>
            <a:off x="6847742" y="5425052"/>
            <a:ext cx="1638301" cy="1101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p:cNvPicPr>
            <a:picLocks noChangeAspect="1"/>
          </p:cNvPicPr>
          <p:nvPr/>
        </p:nvPicPr>
        <p:blipFill rotWithShape="1">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11628" t="21553" r="9302" b="27942"/>
          <a:stretch/>
        </p:blipFill>
        <p:spPr>
          <a:xfrm>
            <a:off x="8582533" y="5431900"/>
            <a:ext cx="2590800" cy="838200"/>
          </a:xfrm>
          <a:prstGeom prst="rect">
            <a:avLst/>
          </a:prstGeom>
        </p:spPr>
      </p:pic>
      <p:sp>
        <p:nvSpPr>
          <p:cNvPr id="29" name="Rectangle 28"/>
          <p:cNvSpPr/>
          <p:nvPr/>
        </p:nvSpPr>
        <p:spPr>
          <a:xfrm>
            <a:off x="6992150" y="6519446"/>
            <a:ext cx="1215589" cy="338554"/>
          </a:xfrm>
          <a:prstGeom prst="rect">
            <a:avLst/>
          </a:prstGeom>
          <a:noFill/>
        </p:spPr>
        <p:txBody>
          <a:bodyPr wrap="none" lIns="91440" tIns="45720" rIns="91440" bIns="45720">
            <a:spAutoFit/>
          </a:bodyPr>
          <a:lstStyle/>
          <a:p>
            <a:pPr algn="ctr" defTabSz="914400"/>
            <a:r>
              <a:rPr lang="en-GB" sz="1600" dirty="0">
                <a:ln w="0"/>
                <a:solidFill>
                  <a:prstClr val="black"/>
                </a:solidFill>
                <a:effectLst>
                  <a:outerShdw blurRad="38100" dist="19050" dir="2700000" algn="tl" rotWithShape="0">
                    <a:prstClr val="black">
                      <a:alpha val="40000"/>
                    </a:prstClr>
                  </a:outerShdw>
                </a:effectLst>
                <a:latin typeface="Calibri"/>
              </a:rPr>
              <a:t>Animal Feed</a:t>
            </a:r>
            <a:endParaRPr lang="en-US" sz="1600" dirty="0">
              <a:ln w="0"/>
              <a:solidFill>
                <a:prstClr val="black"/>
              </a:solidFill>
              <a:effectLst>
                <a:outerShdw blurRad="38100" dist="19050" dir="2700000" algn="tl" rotWithShape="0">
                  <a:prstClr val="black">
                    <a:alpha val="40000"/>
                  </a:prstClr>
                </a:outerShdw>
              </a:effectLst>
              <a:latin typeface="Calibri"/>
            </a:endParaRPr>
          </a:p>
        </p:txBody>
      </p:sp>
      <p:sp>
        <p:nvSpPr>
          <p:cNvPr id="30" name="Rectangle 29"/>
          <p:cNvSpPr/>
          <p:nvPr/>
        </p:nvSpPr>
        <p:spPr>
          <a:xfrm>
            <a:off x="9142463" y="6140579"/>
            <a:ext cx="977127" cy="338554"/>
          </a:xfrm>
          <a:prstGeom prst="rect">
            <a:avLst/>
          </a:prstGeom>
          <a:noFill/>
        </p:spPr>
        <p:txBody>
          <a:bodyPr wrap="none" lIns="91440" tIns="45720" rIns="91440" bIns="45720">
            <a:spAutoFit/>
          </a:bodyPr>
          <a:lstStyle/>
          <a:p>
            <a:pPr algn="ctr" defTabSz="914400"/>
            <a:r>
              <a:rPr lang="en-GB" sz="1600" dirty="0">
                <a:ln w="0"/>
                <a:solidFill>
                  <a:prstClr val="black"/>
                </a:solidFill>
                <a:effectLst>
                  <a:outerShdw blurRad="38100" dist="19050" dir="2700000" algn="tl" rotWithShape="0">
                    <a:prstClr val="black">
                      <a:alpha val="40000"/>
                    </a:prstClr>
                  </a:outerShdw>
                </a:effectLst>
                <a:latin typeface="Calibri"/>
              </a:rPr>
              <a:t>Cane wax</a:t>
            </a:r>
            <a:endParaRPr lang="en-US" sz="1600" dirty="0">
              <a:ln w="0"/>
              <a:solidFill>
                <a:prstClr val="black"/>
              </a:solidFill>
              <a:effectLst>
                <a:outerShdw blurRad="38100" dist="19050" dir="2700000" algn="tl" rotWithShape="0">
                  <a:prstClr val="black">
                    <a:alpha val="40000"/>
                  </a:prstClr>
                </a:outerShdw>
              </a:effectLst>
              <a:latin typeface="Calibri"/>
            </a:endParaRPr>
          </a:p>
        </p:txBody>
      </p:sp>
      <p:sp>
        <p:nvSpPr>
          <p:cNvPr id="31" name="Rectangle 30"/>
          <p:cNvSpPr/>
          <p:nvPr/>
        </p:nvSpPr>
        <p:spPr>
          <a:xfrm>
            <a:off x="6847741" y="1388709"/>
            <a:ext cx="4325592" cy="318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a:solidFill>
                  <a:prstClr val="white"/>
                </a:solidFill>
                <a:latin typeface="Calibri"/>
              </a:rPr>
              <a:t>Further products</a:t>
            </a:r>
            <a:endParaRPr lang="en-US" dirty="0">
              <a:solidFill>
                <a:prstClr val="white"/>
              </a:solidFill>
              <a:latin typeface="Calibri"/>
            </a:endParaRPr>
          </a:p>
        </p:txBody>
      </p:sp>
      <p:sp>
        <p:nvSpPr>
          <p:cNvPr id="32" name="Right Arrow 31"/>
          <p:cNvSpPr/>
          <p:nvPr/>
        </p:nvSpPr>
        <p:spPr>
          <a:xfrm>
            <a:off x="5706488" y="2482679"/>
            <a:ext cx="1066800" cy="34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3" name="Right Arrow 32"/>
          <p:cNvSpPr/>
          <p:nvPr/>
        </p:nvSpPr>
        <p:spPr>
          <a:xfrm rot="1516460">
            <a:off x="5790508" y="3635669"/>
            <a:ext cx="1066800" cy="34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4" name="Right Arrow 33"/>
          <p:cNvSpPr/>
          <p:nvPr/>
        </p:nvSpPr>
        <p:spPr>
          <a:xfrm rot="1831174">
            <a:off x="5580146" y="5078151"/>
            <a:ext cx="1066800" cy="34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Tree>
    <p:extLst>
      <p:ext uri="{BB962C8B-B14F-4D97-AF65-F5344CB8AC3E}">
        <p14:creationId xmlns:p14="http://schemas.microsoft.com/office/powerpoint/2010/main" val="70487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500" fill="hold"/>
                                        <p:tgtEl>
                                          <p:spTgt spid="8"/>
                                        </p:tgtEl>
                                        <p:attrNameLst>
                                          <p:attrName>ppt_x</p:attrName>
                                        </p:attrNameLst>
                                      </p:cBhvr>
                                      <p:tavLst>
                                        <p:tav tm="0">
                                          <p:val>
                                            <p:strVal val="#ppt_x"/>
                                          </p:val>
                                        </p:tav>
                                        <p:tav tm="100000">
                                          <p:val>
                                            <p:strVal val="#ppt_x"/>
                                          </p:val>
                                        </p:tav>
                                      </p:tavLst>
                                    </p:anim>
                                    <p:anim calcmode="lin" valueType="num">
                                      <p:cBhvr additive="base">
                                        <p:cTn id="9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500" fill="hold"/>
                                        <p:tgtEl>
                                          <p:spTgt spid="19"/>
                                        </p:tgtEl>
                                        <p:attrNameLst>
                                          <p:attrName>ppt_x</p:attrName>
                                        </p:attrNameLst>
                                      </p:cBhvr>
                                      <p:tavLst>
                                        <p:tav tm="0">
                                          <p:val>
                                            <p:strVal val="#ppt_x"/>
                                          </p:val>
                                        </p:tav>
                                        <p:tav tm="100000">
                                          <p:val>
                                            <p:strVal val="#ppt_x"/>
                                          </p:val>
                                        </p:tav>
                                      </p:tavLst>
                                    </p:anim>
                                    <p:anim calcmode="lin" valueType="num">
                                      <p:cBhvr additive="base">
                                        <p:cTn id="99" dur="500" fill="hold"/>
                                        <p:tgtEl>
                                          <p:spTgt spid="19"/>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additive="base">
                                        <p:cTn id="102" dur="500" fill="hold"/>
                                        <p:tgtEl>
                                          <p:spTgt spid="6"/>
                                        </p:tgtEl>
                                        <p:attrNameLst>
                                          <p:attrName>ppt_x</p:attrName>
                                        </p:attrNameLst>
                                      </p:cBhvr>
                                      <p:tavLst>
                                        <p:tav tm="0">
                                          <p:val>
                                            <p:strVal val="#ppt_x"/>
                                          </p:val>
                                        </p:tav>
                                        <p:tav tm="100000">
                                          <p:val>
                                            <p:strVal val="#ppt_x"/>
                                          </p:val>
                                        </p:tav>
                                      </p:tavLst>
                                    </p:anim>
                                    <p:anim calcmode="lin" valueType="num">
                                      <p:cBhvr additive="base">
                                        <p:cTn id="10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fade">
                                      <p:cBhvr>
                                        <p:cTn id="108" dur="1000"/>
                                        <p:tgtEl>
                                          <p:spTgt spid="7"/>
                                        </p:tgtEl>
                                      </p:cBhvr>
                                    </p:animEffect>
                                    <p:anim calcmode="lin" valueType="num">
                                      <p:cBhvr>
                                        <p:cTn id="109" dur="1000" fill="hold"/>
                                        <p:tgtEl>
                                          <p:spTgt spid="7"/>
                                        </p:tgtEl>
                                        <p:attrNameLst>
                                          <p:attrName>ppt_x</p:attrName>
                                        </p:attrNameLst>
                                      </p:cBhvr>
                                      <p:tavLst>
                                        <p:tav tm="0">
                                          <p:val>
                                            <p:strVal val="#ppt_x"/>
                                          </p:val>
                                        </p:tav>
                                        <p:tav tm="100000">
                                          <p:val>
                                            <p:strVal val="#ppt_x"/>
                                          </p:val>
                                        </p:tav>
                                      </p:tavLst>
                                    </p:anim>
                                    <p:anim calcmode="lin" valueType="num">
                                      <p:cBhvr>
                                        <p:cTn id="110" dur="1000" fill="hold"/>
                                        <p:tgtEl>
                                          <p:spTgt spid="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1000"/>
                                        <p:tgtEl>
                                          <p:spTgt spid="21"/>
                                        </p:tgtEl>
                                      </p:cBhvr>
                                    </p:animEffect>
                                    <p:anim calcmode="lin" valueType="num">
                                      <p:cBhvr>
                                        <p:cTn id="114" dur="1000" fill="hold"/>
                                        <p:tgtEl>
                                          <p:spTgt spid="21"/>
                                        </p:tgtEl>
                                        <p:attrNameLst>
                                          <p:attrName>ppt_x</p:attrName>
                                        </p:attrNameLst>
                                      </p:cBhvr>
                                      <p:tavLst>
                                        <p:tav tm="0">
                                          <p:val>
                                            <p:strVal val="#ppt_x"/>
                                          </p:val>
                                        </p:tav>
                                        <p:tav tm="100000">
                                          <p:val>
                                            <p:strVal val="#ppt_x"/>
                                          </p:val>
                                        </p:tav>
                                      </p:tavLst>
                                    </p:anim>
                                    <p:anim calcmode="lin" valueType="num">
                                      <p:cBhvr>
                                        <p:cTn id="1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additive="base">
                                        <p:cTn id="120" dur="500" fill="hold"/>
                                        <p:tgtEl>
                                          <p:spTgt spid="34"/>
                                        </p:tgtEl>
                                        <p:attrNameLst>
                                          <p:attrName>ppt_x</p:attrName>
                                        </p:attrNameLst>
                                      </p:cBhvr>
                                      <p:tavLst>
                                        <p:tav tm="0">
                                          <p:val>
                                            <p:strVal val="#ppt_x"/>
                                          </p:val>
                                        </p:tav>
                                        <p:tav tm="100000">
                                          <p:val>
                                            <p:strVal val="#ppt_x"/>
                                          </p:val>
                                        </p:tav>
                                      </p:tavLst>
                                    </p:anim>
                                    <p:anim calcmode="lin" valueType="num">
                                      <p:cBhvr additive="base">
                                        <p:cTn id="12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additive="base">
                                        <p:cTn id="126" dur="500" fill="hold"/>
                                        <p:tgtEl>
                                          <p:spTgt spid="27"/>
                                        </p:tgtEl>
                                        <p:attrNameLst>
                                          <p:attrName>ppt_x</p:attrName>
                                        </p:attrNameLst>
                                      </p:cBhvr>
                                      <p:tavLst>
                                        <p:tav tm="0">
                                          <p:val>
                                            <p:strVal val="#ppt_x"/>
                                          </p:val>
                                        </p:tav>
                                        <p:tav tm="100000">
                                          <p:val>
                                            <p:strVal val="#ppt_x"/>
                                          </p:val>
                                        </p:tav>
                                      </p:tavLst>
                                    </p:anim>
                                    <p:anim calcmode="lin" valueType="num">
                                      <p:cBhvr additive="base">
                                        <p:cTn id="127" dur="500" fill="hold"/>
                                        <p:tgtEl>
                                          <p:spTgt spid="27"/>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29"/>
                                        </p:tgtEl>
                                        <p:attrNameLst>
                                          <p:attrName>style.visibility</p:attrName>
                                        </p:attrNameLst>
                                      </p:cBhvr>
                                      <p:to>
                                        <p:strVal val="visible"/>
                                      </p:to>
                                    </p:set>
                                    <p:anim calcmode="lin" valueType="num">
                                      <p:cBhvr additive="base">
                                        <p:cTn id="130" dur="500" fill="hold"/>
                                        <p:tgtEl>
                                          <p:spTgt spid="29"/>
                                        </p:tgtEl>
                                        <p:attrNameLst>
                                          <p:attrName>ppt_x</p:attrName>
                                        </p:attrNameLst>
                                      </p:cBhvr>
                                      <p:tavLst>
                                        <p:tav tm="0">
                                          <p:val>
                                            <p:strVal val="#ppt_x"/>
                                          </p:val>
                                        </p:tav>
                                        <p:tav tm="100000">
                                          <p:val>
                                            <p:strVal val="#ppt_x"/>
                                          </p:val>
                                        </p:tav>
                                      </p:tavLst>
                                    </p:anim>
                                    <p:anim calcmode="lin" valueType="num">
                                      <p:cBhvr additive="base">
                                        <p:cTn id="1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30"/>
                                        </p:tgtEl>
                                        <p:attrNameLst>
                                          <p:attrName>style.visibility</p:attrName>
                                        </p:attrNameLst>
                                      </p:cBhvr>
                                      <p:to>
                                        <p:strVal val="visible"/>
                                      </p:to>
                                    </p:set>
                                    <p:anim calcmode="lin" valueType="num">
                                      <p:cBhvr additive="base">
                                        <p:cTn id="136" dur="500" fill="hold"/>
                                        <p:tgtEl>
                                          <p:spTgt spid="30"/>
                                        </p:tgtEl>
                                        <p:attrNameLst>
                                          <p:attrName>ppt_x</p:attrName>
                                        </p:attrNameLst>
                                      </p:cBhvr>
                                      <p:tavLst>
                                        <p:tav tm="0">
                                          <p:val>
                                            <p:strVal val="#ppt_x"/>
                                          </p:val>
                                        </p:tav>
                                        <p:tav tm="100000">
                                          <p:val>
                                            <p:strVal val="#ppt_x"/>
                                          </p:val>
                                        </p:tav>
                                      </p:tavLst>
                                    </p:anim>
                                    <p:anim calcmode="lin" valueType="num">
                                      <p:cBhvr additive="base">
                                        <p:cTn id="137" dur="500" fill="hold"/>
                                        <p:tgtEl>
                                          <p:spTgt spid="30"/>
                                        </p:tgtEl>
                                        <p:attrNameLst>
                                          <p:attrName>ppt_y</p:attrName>
                                        </p:attrNameLst>
                                      </p:cBhvr>
                                      <p:tavLst>
                                        <p:tav tm="0">
                                          <p:val>
                                            <p:strVal val="1+#ppt_h/2"/>
                                          </p:val>
                                        </p:tav>
                                        <p:tav tm="100000">
                                          <p:val>
                                            <p:strVal val="#ppt_y"/>
                                          </p:val>
                                        </p:tav>
                                      </p:tavLst>
                                    </p:anim>
                                  </p:childTnLst>
                                </p:cTn>
                              </p:par>
                              <p:par>
                                <p:cTn id="138" presetID="2" presetClass="entr" presetSubtype="4" fill="hold" nodeType="with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additive="base">
                                        <p:cTn id="140" dur="500" fill="hold"/>
                                        <p:tgtEl>
                                          <p:spTgt spid="28"/>
                                        </p:tgtEl>
                                        <p:attrNameLst>
                                          <p:attrName>ppt_x</p:attrName>
                                        </p:attrNameLst>
                                      </p:cBhvr>
                                      <p:tavLst>
                                        <p:tav tm="0">
                                          <p:val>
                                            <p:strVal val="#ppt_x"/>
                                          </p:val>
                                        </p:tav>
                                        <p:tav tm="100000">
                                          <p:val>
                                            <p:strVal val="#ppt_x"/>
                                          </p:val>
                                        </p:tav>
                                      </p:tavLst>
                                    </p:anim>
                                    <p:anim calcmode="lin" valueType="num">
                                      <p:cBhvr additive="base">
                                        <p:cTn id="14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p:bldP spid="19" grpId="0"/>
      <p:bldP spid="20" grpId="0"/>
      <p:bldP spid="21" grpId="0"/>
      <p:bldP spid="22" grpId="0"/>
      <p:bldP spid="23" grpId="0"/>
      <p:bldP spid="24" grpId="0"/>
      <p:bldP spid="29" grpId="0"/>
      <p:bldP spid="30" grpId="0"/>
      <p:bldP spid="31" grpId="0" animBg="1"/>
      <p:bldP spid="32"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789" y="69474"/>
            <a:ext cx="9389485" cy="890654"/>
          </a:xfrm>
        </p:spPr>
        <p:txBody>
          <a:bodyPr/>
          <a:lstStyle/>
          <a:p>
            <a:r>
              <a:rPr lang="en-US" b="1" dirty="0" smtClean="0"/>
              <a:t>Some key take aways…</a:t>
            </a:r>
            <a:endParaRPr lang="en-US" b="1" dirty="0"/>
          </a:p>
        </p:txBody>
      </p:sp>
      <p:sp>
        <p:nvSpPr>
          <p:cNvPr id="3" name="Content Placeholder 2"/>
          <p:cNvSpPr>
            <a:spLocks noGrp="1"/>
          </p:cNvSpPr>
          <p:nvPr>
            <p:ph idx="1"/>
          </p:nvPr>
        </p:nvSpPr>
        <p:spPr>
          <a:xfrm>
            <a:off x="861933" y="1041816"/>
            <a:ext cx="11227633" cy="5576341"/>
          </a:xfrm>
          <a:solidFill>
            <a:schemeClr val="bg1"/>
          </a:solidFill>
        </p:spPr>
        <p:txBody>
          <a:bodyPr>
            <a:noAutofit/>
          </a:bodyPr>
          <a:lstStyle/>
          <a:p>
            <a:pPr lvl="0" fontAlgn="base"/>
            <a:r>
              <a:rPr lang="en-US" sz="2400" b="1" dirty="0"/>
              <a:t>INNOVATION</a:t>
            </a:r>
            <a:r>
              <a:rPr lang="en-US" sz="2400" dirty="0"/>
              <a:t> and a firm grasp of international trends linked to climate change and consumer demand are key if </a:t>
            </a:r>
            <a:r>
              <a:rPr lang="en-US" sz="2400" dirty="0" smtClean="0"/>
              <a:t>SADC </a:t>
            </a:r>
            <a:r>
              <a:rPr lang="en-US" sz="2400" dirty="0"/>
              <a:t>sugar producers are to enjoy sustained growth in the face of rising costs, unpredictable weather patterns and the global anti-sugar lobby</a:t>
            </a:r>
            <a:r>
              <a:rPr lang="en-US" sz="2400" dirty="0" smtClean="0"/>
              <a:t>.</a:t>
            </a:r>
          </a:p>
          <a:p>
            <a:pPr lvl="0" fontAlgn="base"/>
            <a:r>
              <a:rPr lang="en-US" sz="2400" b="1" dirty="0"/>
              <a:t>ANTI-SUGAR LOBBY IMPACTS ARE </a:t>
            </a:r>
            <a:r>
              <a:rPr lang="en-US" sz="2400" b="1" dirty="0" smtClean="0"/>
              <a:t>REAL – </a:t>
            </a:r>
            <a:r>
              <a:rPr lang="en-US" sz="2400" dirty="0" smtClean="0"/>
              <a:t>the demand trends are influenced by sponsored lobbyist who want many to believe sugar is bad!</a:t>
            </a:r>
          </a:p>
          <a:p>
            <a:pPr lvl="0" fontAlgn="base"/>
            <a:r>
              <a:rPr lang="en-US" sz="2400" b="1" dirty="0" smtClean="0"/>
              <a:t>BENEFICIATION </a:t>
            </a:r>
            <a:r>
              <a:rPr lang="en-US" sz="2400" dirty="0" smtClean="0"/>
              <a:t>would have a positive impact on key macroeconomic variables in most of the SADC economies, i.e. foreign exchange, GDP, employment, trade creation, etc.</a:t>
            </a:r>
          </a:p>
          <a:p>
            <a:pPr lvl="0" fontAlgn="base"/>
            <a:r>
              <a:rPr lang="en-US" sz="2400" dirty="0" smtClean="0"/>
              <a:t>The future of the sugar industry is a vibrant </a:t>
            </a:r>
            <a:r>
              <a:rPr lang="en-US" sz="2400" b="1" dirty="0" smtClean="0"/>
              <a:t>sugarcane industry </a:t>
            </a:r>
            <a:r>
              <a:rPr lang="en-US" sz="2400" dirty="0" smtClean="0"/>
              <a:t>embracing diversification, innovation and cost efficiencies.</a:t>
            </a:r>
            <a:endParaRPr lang="en-ZA" sz="2400" dirty="0"/>
          </a:p>
        </p:txBody>
      </p:sp>
    </p:spTree>
    <p:extLst>
      <p:ext uri="{BB962C8B-B14F-4D97-AF65-F5344CB8AC3E}">
        <p14:creationId xmlns:p14="http://schemas.microsoft.com/office/powerpoint/2010/main" val="4268008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6393" y="2938072"/>
            <a:ext cx="10305737" cy="712032"/>
          </a:xfrm>
        </p:spPr>
        <p:txBody>
          <a:bodyPr>
            <a:normAutofit/>
          </a:bodyPr>
          <a:lstStyle/>
          <a:p>
            <a:r>
              <a:rPr lang="en-US" sz="3600" b="1" dirty="0" smtClean="0"/>
              <a:t>THANK YOU VERY MUCH FOR YOUR ATTENTION</a:t>
            </a:r>
            <a:endParaRPr lang="en-ZA" sz="3600" b="1" dirty="0"/>
          </a:p>
        </p:txBody>
      </p:sp>
    </p:spTree>
    <p:extLst>
      <p:ext uri="{BB962C8B-B14F-4D97-AF65-F5344CB8AC3E}">
        <p14:creationId xmlns:p14="http://schemas.microsoft.com/office/powerpoint/2010/main" val="30603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493486"/>
            <a:ext cx="8911687" cy="885371"/>
          </a:xfrm>
        </p:spPr>
        <p:txBody>
          <a:bodyPr>
            <a:noAutofit/>
          </a:bodyPr>
          <a:lstStyle/>
          <a:p>
            <a:r>
              <a:rPr lang="en-US" b="1" dirty="0" smtClean="0"/>
              <a:t>Presentation Outline</a:t>
            </a:r>
            <a:endParaRPr lang="en-US" b="1" dirty="0"/>
          </a:p>
        </p:txBody>
      </p:sp>
      <p:sp>
        <p:nvSpPr>
          <p:cNvPr id="3" name="Content Placeholder 2"/>
          <p:cNvSpPr>
            <a:spLocks noGrp="1"/>
          </p:cNvSpPr>
          <p:nvPr>
            <p:ph sz="half" idx="2"/>
          </p:nvPr>
        </p:nvSpPr>
        <p:spPr>
          <a:xfrm>
            <a:off x="1409076" y="2458149"/>
            <a:ext cx="9320789" cy="2503595"/>
          </a:xfrm>
        </p:spPr>
        <p:txBody>
          <a:bodyPr>
            <a:normAutofit/>
          </a:bodyPr>
          <a:lstStyle/>
          <a:p>
            <a:r>
              <a:rPr lang="en-GB" sz="2400" b="1" dirty="0" smtClean="0"/>
              <a:t>Importance of sugar industry in SADC.</a:t>
            </a:r>
          </a:p>
          <a:p>
            <a:r>
              <a:rPr lang="en-GB" sz="2400" b="1" dirty="0" smtClean="0"/>
              <a:t>Trade within SADC</a:t>
            </a:r>
          </a:p>
          <a:p>
            <a:r>
              <a:rPr lang="en-GB" sz="2400" b="1" dirty="0" smtClean="0"/>
              <a:t>How can sugar(cane) industry support drive to industrialise the sub-region?</a:t>
            </a:r>
          </a:p>
          <a:p>
            <a:r>
              <a:rPr lang="en-GB" sz="2400" b="1" dirty="0" smtClean="0"/>
              <a:t>Conclusion</a:t>
            </a:r>
            <a:endParaRPr lang="en-GB" sz="2400" b="1" dirty="0"/>
          </a:p>
        </p:txBody>
      </p:sp>
    </p:spTree>
    <p:extLst>
      <p:ext uri="{BB962C8B-B14F-4D97-AF65-F5344CB8AC3E}">
        <p14:creationId xmlns:p14="http://schemas.microsoft.com/office/powerpoint/2010/main" val="2760874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933" y="366070"/>
            <a:ext cx="8911687" cy="653585"/>
          </a:xfrm>
        </p:spPr>
        <p:txBody>
          <a:bodyPr>
            <a:noAutofit/>
          </a:bodyPr>
          <a:lstStyle/>
          <a:p>
            <a:r>
              <a:rPr lang="en-US" b="1" dirty="0" smtClean="0"/>
              <a:t>IMPORTANCE OF SUGAR IN SADC</a:t>
            </a:r>
            <a:endParaRPr lang="en-US" b="1" dirty="0"/>
          </a:p>
        </p:txBody>
      </p:sp>
      <p:sp>
        <p:nvSpPr>
          <p:cNvPr id="3" name="Content Placeholder 2"/>
          <p:cNvSpPr>
            <a:spLocks noGrp="1"/>
          </p:cNvSpPr>
          <p:nvPr>
            <p:ph sz="half" idx="2"/>
          </p:nvPr>
        </p:nvSpPr>
        <p:spPr>
          <a:xfrm>
            <a:off x="456105" y="1361733"/>
            <a:ext cx="11735895" cy="5242998"/>
          </a:xfrm>
        </p:spPr>
        <p:txBody>
          <a:bodyPr>
            <a:normAutofit/>
          </a:bodyPr>
          <a:lstStyle/>
          <a:p>
            <a:r>
              <a:rPr lang="en-US" sz="2400" dirty="0" smtClean="0"/>
              <a:t>The sugar industry in SADC, is </a:t>
            </a:r>
            <a:r>
              <a:rPr lang="en-US" sz="2400" dirty="0"/>
              <a:t>a key driver of </a:t>
            </a:r>
            <a:r>
              <a:rPr lang="en-US" sz="2400" dirty="0" smtClean="0"/>
              <a:t>economic development, through backward and forward linkages, </a:t>
            </a:r>
            <a:r>
              <a:rPr lang="en-US" sz="2400" dirty="0"/>
              <a:t>supporting </a:t>
            </a:r>
            <a:r>
              <a:rPr lang="en-US" sz="2400" dirty="0" smtClean="0"/>
              <a:t>industrial development and sustainable economic growth.</a:t>
            </a:r>
            <a:r>
              <a:rPr lang="en-US" sz="2400" dirty="0"/>
              <a:t> In one SADC country, the sugar industry represents roughly 6.1% of the country’s GDP and 93% of the agricultural </a:t>
            </a:r>
            <a:r>
              <a:rPr lang="en-US" sz="2400" dirty="0" smtClean="0"/>
              <a:t>sector.</a:t>
            </a:r>
          </a:p>
          <a:p>
            <a:r>
              <a:rPr lang="en-US" sz="2400" b="1" dirty="0"/>
              <a:t>Supporting local </a:t>
            </a:r>
            <a:r>
              <a:rPr lang="en-US" sz="2400" b="1" dirty="0" smtClean="0"/>
              <a:t>communities: </a:t>
            </a:r>
            <a:r>
              <a:rPr lang="en-US" sz="2400" dirty="0"/>
              <a:t>The sugar cane industry also plays an important role in local communities, from helping establish small grower </a:t>
            </a:r>
            <a:r>
              <a:rPr lang="en-US" sz="2400" dirty="0" smtClean="0"/>
              <a:t>sc</a:t>
            </a:r>
            <a:r>
              <a:rPr lang="en-US" sz="2400" dirty="0"/>
              <a:t>h</a:t>
            </a:r>
            <a:r>
              <a:rPr lang="en-US" sz="2400" dirty="0" smtClean="0"/>
              <a:t>emes </a:t>
            </a:r>
            <a:r>
              <a:rPr lang="en-US" sz="2400" dirty="0"/>
              <a:t>to providing healthcare, education, housing and </a:t>
            </a:r>
            <a:r>
              <a:rPr lang="en-US" sz="2400" dirty="0" smtClean="0"/>
              <a:t>infrastructure.</a:t>
            </a:r>
          </a:p>
          <a:p>
            <a:r>
              <a:rPr lang="en-US" sz="2400" b="1" dirty="0"/>
              <a:t>Building revenue and skills into the national </a:t>
            </a:r>
            <a:r>
              <a:rPr lang="en-US" sz="2400" b="1" dirty="0" smtClean="0"/>
              <a:t>economy</a:t>
            </a:r>
            <a:r>
              <a:rPr lang="en-US" sz="2400" dirty="0" smtClean="0"/>
              <a:t>:   </a:t>
            </a:r>
            <a:r>
              <a:rPr lang="en-US" sz="2400" dirty="0"/>
              <a:t>Sugar industries provide much needed export earnings and tax revenues to each host country, while the sugar production process supports the development of a range of engineering skills that transfer to other parts of the economy  </a:t>
            </a:r>
            <a:endParaRPr lang="en-US" sz="2400" dirty="0" smtClean="0"/>
          </a:p>
        </p:txBody>
      </p:sp>
    </p:spTree>
    <p:extLst>
      <p:ext uri="{BB962C8B-B14F-4D97-AF65-F5344CB8AC3E}">
        <p14:creationId xmlns:p14="http://schemas.microsoft.com/office/powerpoint/2010/main" val="2486070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595" y="366070"/>
            <a:ext cx="9720026" cy="653585"/>
          </a:xfrm>
        </p:spPr>
        <p:txBody>
          <a:bodyPr>
            <a:noAutofit/>
          </a:bodyPr>
          <a:lstStyle/>
          <a:p>
            <a:r>
              <a:rPr lang="en-US" b="1" dirty="0" smtClean="0"/>
              <a:t>IMPORTANT FOR EMPLOYMENT CREATION</a:t>
            </a:r>
            <a:endParaRPr lang="en-US" b="1" dirty="0"/>
          </a:p>
        </p:txBody>
      </p:sp>
      <p:sp>
        <p:nvSpPr>
          <p:cNvPr id="3" name="Content Placeholder 2"/>
          <p:cNvSpPr>
            <a:spLocks noGrp="1"/>
          </p:cNvSpPr>
          <p:nvPr>
            <p:ph sz="half" idx="2"/>
          </p:nvPr>
        </p:nvSpPr>
        <p:spPr>
          <a:xfrm>
            <a:off x="1169078" y="5414037"/>
            <a:ext cx="10579975" cy="1248930"/>
          </a:xfrm>
        </p:spPr>
        <p:txBody>
          <a:bodyPr>
            <a:normAutofit/>
          </a:bodyPr>
          <a:lstStyle/>
          <a:p>
            <a:r>
              <a:rPr lang="en-GB" sz="2400" dirty="0" smtClean="0"/>
              <a:t>The sugar industry also contributes to poverty reduction in SADC. In one country, the poverty levels have dropped by over 4 per cent due in part to opportunities for rural people in the sugar industry.</a:t>
            </a:r>
            <a:endParaRPr lang="en-GB" sz="2400" dirty="0"/>
          </a:p>
        </p:txBody>
      </p:sp>
      <p:pic>
        <p:nvPicPr>
          <p:cNvPr id="6" name="Picture 5"/>
          <p:cNvPicPr>
            <a:picLocks noChangeAspect="1"/>
          </p:cNvPicPr>
          <p:nvPr/>
        </p:nvPicPr>
        <p:blipFill>
          <a:blip r:embed="rId3"/>
          <a:stretch>
            <a:fillRect/>
          </a:stretch>
        </p:blipFill>
        <p:spPr>
          <a:xfrm>
            <a:off x="480843" y="1203896"/>
            <a:ext cx="11407515" cy="4150936"/>
          </a:xfrm>
          <a:prstGeom prst="rect">
            <a:avLst/>
          </a:prstGeom>
        </p:spPr>
      </p:pic>
    </p:spTree>
    <p:extLst>
      <p:ext uri="{BB962C8B-B14F-4D97-AF65-F5344CB8AC3E}">
        <p14:creationId xmlns:p14="http://schemas.microsoft.com/office/powerpoint/2010/main" val="2345665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116" y="493486"/>
            <a:ext cx="9890496" cy="885371"/>
          </a:xfrm>
        </p:spPr>
        <p:txBody>
          <a:bodyPr>
            <a:noAutofit/>
          </a:bodyPr>
          <a:lstStyle/>
          <a:p>
            <a:r>
              <a:rPr lang="en-US" b="1" dirty="0" smtClean="0"/>
              <a:t>SADC can satisfy its own sugar needs…</a:t>
            </a:r>
            <a:endParaRPr lang="en-US" b="1" dirty="0"/>
          </a:p>
        </p:txBody>
      </p:sp>
      <p:sp>
        <p:nvSpPr>
          <p:cNvPr id="5" name="Rectangle 4"/>
          <p:cNvSpPr/>
          <p:nvPr/>
        </p:nvSpPr>
        <p:spPr>
          <a:xfrm>
            <a:off x="1366574" y="6575530"/>
            <a:ext cx="3185329" cy="24618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Source: ISO yearbook </a:t>
            </a:r>
            <a:r>
              <a:rPr lang="en-GB" sz="1400" dirty="0" smtClean="0"/>
              <a:t>2018</a:t>
            </a:r>
            <a:endParaRPr lang="en-GB" sz="1400" dirty="0"/>
          </a:p>
        </p:txBody>
      </p:sp>
      <p:pic>
        <p:nvPicPr>
          <p:cNvPr id="4" name="Picture 3"/>
          <p:cNvPicPr>
            <a:picLocks noChangeAspect="1"/>
          </p:cNvPicPr>
          <p:nvPr/>
        </p:nvPicPr>
        <p:blipFill>
          <a:blip r:embed="rId3"/>
          <a:stretch>
            <a:fillRect/>
          </a:stretch>
        </p:blipFill>
        <p:spPr>
          <a:xfrm>
            <a:off x="818985" y="1566443"/>
            <a:ext cx="10685626" cy="5009087"/>
          </a:xfrm>
          <a:prstGeom prst="rect">
            <a:avLst/>
          </a:prstGeom>
        </p:spPr>
      </p:pic>
      <p:sp>
        <p:nvSpPr>
          <p:cNvPr id="6" name="TextBox 5"/>
          <p:cNvSpPr txBox="1"/>
          <p:nvPr/>
        </p:nvSpPr>
        <p:spPr>
          <a:xfrm>
            <a:off x="5311471" y="6393784"/>
            <a:ext cx="2997642" cy="369332"/>
          </a:xfrm>
          <a:prstGeom prst="rect">
            <a:avLst/>
          </a:prstGeom>
          <a:noFill/>
        </p:spPr>
        <p:txBody>
          <a:bodyPr wrap="square" rtlCol="0">
            <a:spAutoFit/>
          </a:bodyPr>
          <a:lstStyle/>
          <a:p>
            <a:r>
              <a:rPr lang="en-US" b="1" dirty="0" smtClean="0"/>
              <a:t>*Averages for 2015-17</a:t>
            </a:r>
            <a:endParaRPr lang="en-ZA" b="1" dirty="0"/>
          </a:p>
        </p:txBody>
      </p:sp>
    </p:spTree>
    <p:extLst>
      <p:ext uri="{BB962C8B-B14F-4D97-AF65-F5344CB8AC3E}">
        <p14:creationId xmlns:p14="http://schemas.microsoft.com/office/powerpoint/2010/main" val="3446776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493486"/>
            <a:ext cx="8911687" cy="885371"/>
          </a:xfrm>
        </p:spPr>
        <p:txBody>
          <a:bodyPr>
            <a:noAutofit/>
          </a:bodyPr>
          <a:lstStyle/>
          <a:p>
            <a:r>
              <a:rPr lang="en-US" b="1" dirty="0"/>
              <a:t>Average SADC Production Share</a:t>
            </a:r>
          </a:p>
        </p:txBody>
      </p:sp>
      <p:sp>
        <p:nvSpPr>
          <p:cNvPr id="3" name="Content Placeholder 2"/>
          <p:cNvSpPr>
            <a:spLocks noGrp="1"/>
          </p:cNvSpPr>
          <p:nvPr>
            <p:ph sz="half" idx="2"/>
          </p:nvPr>
        </p:nvSpPr>
        <p:spPr>
          <a:xfrm>
            <a:off x="2589212" y="1930401"/>
            <a:ext cx="8020731" cy="4339770"/>
          </a:xfrm>
        </p:spPr>
        <p:txBody>
          <a:bodyPr/>
          <a:lstStyle/>
          <a:p>
            <a:endParaRPr lang="en-GB" dirty="0"/>
          </a:p>
        </p:txBody>
      </p:sp>
      <p:graphicFrame>
        <p:nvGraphicFramePr>
          <p:cNvPr id="9" name="Chart 8"/>
          <p:cNvGraphicFramePr>
            <a:graphicFrameLocks/>
          </p:cNvGraphicFramePr>
          <p:nvPr>
            <p:extLst>
              <p:ext uri="{D42A27DB-BD31-4B8C-83A1-F6EECF244321}">
                <p14:modId xmlns:p14="http://schemas.microsoft.com/office/powerpoint/2010/main" val="2896560922"/>
              </p:ext>
            </p:extLst>
          </p:nvPr>
        </p:nvGraphicFramePr>
        <p:xfrm>
          <a:off x="1366574" y="1276142"/>
          <a:ext cx="10665769" cy="5257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3089514439"/>
              </p:ext>
            </p:extLst>
          </p:nvPr>
        </p:nvGraphicFramePr>
        <p:xfrm>
          <a:off x="1366575" y="1276141"/>
          <a:ext cx="10665769" cy="5144756"/>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1366574" y="6575530"/>
            <a:ext cx="3185329" cy="24618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Source: ISO yearbook </a:t>
            </a:r>
            <a:r>
              <a:rPr lang="en-GB" sz="1400" dirty="0" smtClean="0"/>
              <a:t>2018</a:t>
            </a:r>
            <a:endParaRPr lang="en-GB" sz="1400" dirty="0"/>
          </a:p>
        </p:txBody>
      </p:sp>
    </p:spTree>
    <p:extLst>
      <p:ext uri="{BB962C8B-B14F-4D97-AF65-F5344CB8AC3E}">
        <p14:creationId xmlns:p14="http://schemas.microsoft.com/office/powerpoint/2010/main" val="800910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315" y="112426"/>
            <a:ext cx="10070837" cy="948653"/>
          </a:xfrm>
        </p:spPr>
        <p:txBody>
          <a:bodyPr>
            <a:noAutofit/>
          </a:bodyPr>
          <a:lstStyle/>
          <a:p>
            <a:r>
              <a:rPr lang="en-US" b="1" dirty="0" smtClean="0">
                <a:effectLst>
                  <a:outerShdw blurRad="38100" dist="38100" dir="2700000" algn="tl">
                    <a:srgbClr val="000000">
                      <a:alpha val="43137"/>
                    </a:srgbClr>
                  </a:outerShdw>
                </a:effectLst>
              </a:rPr>
              <a:t>Cost of production relatively low but rising…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a:xfrm>
            <a:off x="2589212" y="1930401"/>
            <a:ext cx="8020731" cy="4339770"/>
          </a:xfrm>
        </p:spPr>
        <p:txBody>
          <a:bodyPr/>
          <a:lstStyle/>
          <a:p>
            <a:endParaRPr lang="en-GB" dirty="0"/>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69223253"/>
              </p:ext>
            </p:extLst>
          </p:nvPr>
        </p:nvGraphicFramePr>
        <p:xfrm>
          <a:off x="1366576" y="1286188"/>
          <a:ext cx="10510576" cy="5285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1230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165" y="624110"/>
            <a:ext cx="9583448" cy="822853"/>
          </a:xfrm>
        </p:spPr>
        <p:txBody>
          <a:bodyPr/>
          <a:lstStyle/>
          <a:p>
            <a:pPr algn="ctr"/>
            <a:r>
              <a:rPr lang="en-US" b="1" dirty="0" smtClean="0"/>
              <a:t>Trade within SADC </a:t>
            </a:r>
            <a:endParaRPr lang="en-US" b="1" dirty="0"/>
          </a:p>
        </p:txBody>
      </p:sp>
      <p:sp>
        <p:nvSpPr>
          <p:cNvPr id="3" name="Content Placeholder 2"/>
          <p:cNvSpPr>
            <a:spLocks noGrp="1"/>
          </p:cNvSpPr>
          <p:nvPr>
            <p:ph idx="1"/>
          </p:nvPr>
        </p:nvSpPr>
        <p:spPr>
          <a:xfrm>
            <a:off x="1004341" y="1296649"/>
            <a:ext cx="10830393" cy="5141096"/>
          </a:xfrm>
          <a:solidFill>
            <a:schemeClr val="bg1"/>
          </a:solidFill>
        </p:spPr>
        <p:txBody>
          <a:bodyPr>
            <a:normAutofit/>
          </a:bodyPr>
          <a:lstStyle/>
          <a:p>
            <a:r>
              <a:rPr lang="en-US" sz="2600" b="1" dirty="0" smtClean="0"/>
              <a:t>Intra-regional </a:t>
            </a:r>
            <a:r>
              <a:rPr lang="en-US" sz="2600" b="1" dirty="0"/>
              <a:t>trade in </a:t>
            </a:r>
            <a:r>
              <a:rPr lang="en-US" sz="2600" b="1" dirty="0" smtClean="0"/>
              <a:t>Africa has </a:t>
            </a:r>
            <a:r>
              <a:rPr lang="en-US" sz="2600" b="1" dirty="0"/>
              <a:t>for some </a:t>
            </a:r>
            <a:r>
              <a:rPr lang="en-US" sz="2600" b="1" dirty="0" smtClean="0"/>
              <a:t>years </a:t>
            </a:r>
            <a:r>
              <a:rPr lang="en-US" sz="2600" b="1" dirty="0"/>
              <a:t>been an important </a:t>
            </a:r>
            <a:r>
              <a:rPr lang="en-US" sz="2600" b="1" dirty="0" smtClean="0"/>
              <a:t>center </a:t>
            </a:r>
            <a:r>
              <a:rPr lang="en-US" sz="2600" b="1" dirty="0"/>
              <a:t>of </a:t>
            </a:r>
            <a:r>
              <a:rPr lang="en-US" sz="2600" b="1" dirty="0" smtClean="0"/>
              <a:t>discussion in the </a:t>
            </a:r>
            <a:r>
              <a:rPr lang="en-US" sz="2600" b="1" dirty="0"/>
              <a:t>regional integration </a:t>
            </a:r>
            <a:r>
              <a:rPr lang="en-US" sz="2600" b="1" dirty="0" smtClean="0"/>
              <a:t>agenda…</a:t>
            </a:r>
          </a:p>
          <a:p>
            <a:r>
              <a:rPr lang="en-US" sz="2600" b="1" dirty="0" smtClean="0"/>
              <a:t>…And SADC is no exception to this topical issue;</a:t>
            </a:r>
          </a:p>
          <a:p>
            <a:r>
              <a:rPr lang="en-US" sz="2600" b="1" dirty="0" smtClean="0"/>
              <a:t>Most intra-regional trade tends to happen </a:t>
            </a:r>
            <a:r>
              <a:rPr lang="en-US" sz="2600" b="1" dirty="0"/>
              <a:t>between </a:t>
            </a:r>
            <a:r>
              <a:rPr lang="en-US" sz="2600" b="1" dirty="0" smtClean="0"/>
              <a:t>developed nations </a:t>
            </a:r>
            <a:r>
              <a:rPr lang="en-US" sz="2600" b="1" dirty="0"/>
              <a:t>and </a:t>
            </a:r>
            <a:r>
              <a:rPr lang="en-US" sz="2600" b="1" dirty="0" smtClean="0"/>
              <a:t>it </a:t>
            </a:r>
            <a:r>
              <a:rPr lang="en-US" sz="2600" b="1" dirty="0"/>
              <a:t>is still small </a:t>
            </a:r>
            <a:r>
              <a:rPr lang="en-US" sz="2600" b="1" dirty="0" smtClean="0"/>
              <a:t>among African RECs;</a:t>
            </a:r>
          </a:p>
          <a:p>
            <a:r>
              <a:rPr lang="en-US" sz="2600" b="1" dirty="0" smtClean="0"/>
              <a:t>Despite numerous efforts by African Heads of States to promote intra-Africa trade, </a:t>
            </a:r>
            <a:r>
              <a:rPr lang="en-US" sz="2600" b="1" dirty="0"/>
              <a:t>there has not been significant increase in intra-regional trade </a:t>
            </a:r>
            <a:r>
              <a:rPr lang="en-US" sz="2600" b="1" dirty="0" smtClean="0"/>
              <a:t>especially in </a:t>
            </a:r>
            <a:r>
              <a:rPr lang="en-US" sz="2600" b="1" dirty="0"/>
              <a:t>Southern Africa</a:t>
            </a:r>
            <a:r>
              <a:rPr lang="en-US" sz="2600" b="1" dirty="0" smtClean="0"/>
              <a:t>.</a:t>
            </a:r>
            <a:endParaRPr lang="en-US" sz="2600" b="1" dirty="0"/>
          </a:p>
        </p:txBody>
      </p:sp>
    </p:spTree>
    <p:extLst>
      <p:ext uri="{BB962C8B-B14F-4D97-AF65-F5344CB8AC3E}">
        <p14:creationId xmlns:p14="http://schemas.microsoft.com/office/powerpoint/2010/main" val="3472914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4080</TotalTime>
  <Words>1454</Words>
  <Application>Microsoft Office PowerPoint</Application>
  <PresentationFormat>Widescreen</PresentationFormat>
  <Paragraphs>119</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Myriad Pro</vt:lpstr>
      <vt:lpstr>Wingdings 3</vt:lpstr>
      <vt:lpstr>Wisp</vt:lpstr>
      <vt:lpstr>FSSP CONFERENCE 2019</vt:lpstr>
      <vt:lpstr>The Sugar Sector as a Vehicle for Developing the Regional Economy</vt:lpstr>
      <vt:lpstr>Presentation Outline</vt:lpstr>
      <vt:lpstr>IMPORTANCE OF SUGAR IN SADC</vt:lpstr>
      <vt:lpstr>IMPORTANT FOR EMPLOYMENT CREATION</vt:lpstr>
      <vt:lpstr>SADC can satisfy its own sugar needs…</vt:lpstr>
      <vt:lpstr>Average SADC Production Share</vt:lpstr>
      <vt:lpstr>Cost of production relatively low but rising…</vt:lpstr>
      <vt:lpstr>Trade within SADC </vt:lpstr>
      <vt:lpstr>Intra-SADC Trade Still Remains Very Low</vt:lpstr>
      <vt:lpstr>SADC Trades More With Rest of the World</vt:lpstr>
      <vt:lpstr>SADC Trades More With Rest of the World</vt:lpstr>
      <vt:lpstr>SADC Trades More With Rest of the World</vt:lpstr>
      <vt:lpstr>SADC Sugar Exports Low Relative To World</vt:lpstr>
      <vt:lpstr>Collectively, Average For SADC Countries Exports of Sugar Relative To Total Exports Still Very Low</vt:lpstr>
      <vt:lpstr>The world sugar market is highly distorted..</vt:lpstr>
      <vt:lpstr>Southern Africa has an integration plan: but it’s short of sector specifics*</vt:lpstr>
      <vt:lpstr>Southern Africa has an integration plan: but it’s short of sector specifics….cont’d…</vt:lpstr>
      <vt:lpstr>Beneficiation is key…</vt:lpstr>
      <vt:lpstr>Value addition is the answer…</vt:lpstr>
      <vt:lpstr>Beneficiation is the key – there is a lot more to the sugar industry…</vt:lpstr>
      <vt:lpstr>Some key take aways…</vt:lpstr>
      <vt:lpstr>THANK YOU VERY MUCH FOR YOUR ATTENTION</vt:lpstr>
    </vt:vector>
  </TitlesOfParts>
  <Company>The Central Bank of Swaziland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Skosana Sipho V.</dc:creator>
  <cp:lastModifiedBy>Dlamini Sikhumbuzo</cp:lastModifiedBy>
  <cp:revision>66</cp:revision>
  <cp:lastPrinted>2019-08-22T08:36:07Z</cp:lastPrinted>
  <dcterms:created xsi:type="dcterms:W3CDTF">2019-08-01T19:58:41Z</dcterms:created>
  <dcterms:modified xsi:type="dcterms:W3CDTF">2019-08-28T06:39:11Z</dcterms:modified>
</cp:coreProperties>
</file>